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22868-B151-4DDE-839F-49E7A650B980}" type="datetimeFigureOut">
              <a:rPr lang="en-US" smtClean="0"/>
              <a:t>6/11/2020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C1FFA-526F-4F59-8176-C28B7BBE175D}" type="slidenum">
              <a:rPr lang="en-US" smtClean="0"/>
              <a:t>‹#›</a:t>
            </a:fld>
            <a:endParaRPr lang="en-US"/>
          </a:p>
        </p:txBody>
      </p:sp>
    </p:spTree>
    <p:extLst>
      <p:ext uri="{BB962C8B-B14F-4D97-AF65-F5344CB8AC3E}">
        <p14:creationId xmlns:p14="http://schemas.microsoft.com/office/powerpoint/2010/main" val="223130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034B3A4C-DF1A-44D6-8EC2-AF1DF9363A0D}" type="slidenum">
              <a:rPr lang="en-US" altLang="en-US"/>
              <a:pPr algn="r" eaLnBrk="1" hangingPunct="1">
                <a:spcBef>
                  <a:spcPct val="0"/>
                </a:spcBef>
              </a:pPr>
              <a:t>1</a:t>
            </a:fld>
            <a:endParaRPr lang="en-US" altLang="en-US"/>
          </a:p>
        </p:txBody>
      </p:sp>
      <p:sp>
        <p:nvSpPr>
          <p:cNvPr id="2048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1" rIns="91406" bIns="45701" anchor="b"/>
          <a:lstStyle>
            <a:lvl1pPr defTabSz="896938">
              <a:spcBef>
                <a:spcPct val="30000"/>
              </a:spcBef>
              <a:defRPr sz="1200">
                <a:solidFill>
                  <a:schemeClr val="tx1"/>
                </a:solidFill>
                <a:latin typeface="Arial" pitchFamily="34" charset="0"/>
                <a:cs typeface="Arial" pitchFamily="34" charset="0"/>
              </a:defRPr>
            </a:lvl1pPr>
            <a:lvl2pPr marL="742950" indent="-285750" defTabSz="896938">
              <a:spcBef>
                <a:spcPct val="30000"/>
              </a:spcBef>
              <a:defRPr sz="1200">
                <a:solidFill>
                  <a:schemeClr val="tx1"/>
                </a:solidFill>
                <a:latin typeface="Arial" pitchFamily="34" charset="0"/>
                <a:cs typeface="Arial" pitchFamily="34" charset="0"/>
              </a:defRPr>
            </a:lvl2pPr>
            <a:lvl3pPr marL="1143000" indent="-228600" defTabSz="896938">
              <a:spcBef>
                <a:spcPct val="30000"/>
              </a:spcBef>
              <a:defRPr sz="1200">
                <a:solidFill>
                  <a:schemeClr val="tx1"/>
                </a:solidFill>
                <a:latin typeface="Arial" pitchFamily="34" charset="0"/>
                <a:cs typeface="Arial" pitchFamily="34" charset="0"/>
              </a:defRPr>
            </a:lvl3pPr>
            <a:lvl4pPr marL="1600200" indent="-228600" defTabSz="896938">
              <a:spcBef>
                <a:spcPct val="30000"/>
              </a:spcBef>
              <a:defRPr sz="1200">
                <a:solidFill>
                  <a:schemeClr val="tx1"/>
                </a:solidFill>
                <a:latin typeface="Arial" pitchFamily="34" charset="0"/>
                <a:cs typeface="Arial" pitchFamily="34" charset="0"/>
              </a:defRPr>
            </a:lvl4pPr>
            <a:lvl5pPr marL="2057400" indent="-228600" defTabSz="896938">
              <a:spcBef>
                <a:spcPct val="30000"/>
              </a:spcBef>
              <a:defRPr sz="1200">
                <a:solidFill>
                  <a:schemeClr val="tx1"/>
                </a:solidFill>
                <a:latin typeface="Arial" pitchFamily="34" charset="0"/>
                <a:cs typeface="Arial" pitchFamily="34" charset="0"/>
              </a:defRPr>
            </a:lvl5pPr>
            <a:lvl6pPr marL="2514600" indent="-228600" defTabSz="896938"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896938"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896938"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89693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91D5FB7E-6DFB-4E42-986C-7471A47CC87D}" type="slidenum">
              <a:rPr lang="en-US" altLang="en-US">
                <a:latin typeface="Calibri" pitchFamily="34" charset="0"/>
              </a:rPr>
              <a:pPr algn="r" eaLnBrk="1" hangingPunct="1">
                <a:spcBef>
                  <a:spcPct val="0"/>
                </a:spcBef>
              </a:pPr>
              <a:t>1</a:t>
            </a:fld>
            <a:endParaRPr lang="en-US" altLang="en-US">
              <a:latin typeface="Calibri" pitchFamily="34" charset="0"/>
            </a:endParaRPr>
          </a:p>
        </p:txBody>
      </p:sp>
      <p:sp>
        <p:nvSpPr>
          <p:cNvPr id="204804" name="Rectangle 2"/>
          <p:cNvSpPr>
            <a:spLocks noGrp="1" noRot="1" noChangeAspect="1" noChangeArrowheads="1" noTextEdit="1"/>
          </p:cNvSpPr>
          <p:nvPr>
            <p:ph type="sldImg"/>
          </p:nvPr>
        </p:nvSpPr>
        <p:spPr>
          <a:xfrm>
            <a:off x="1146175" y="685800"/>
            <a:ext cx="4570413" cy="3427413"/>
          </a:xfrm>
          <a:ln/>
        </p:spPr>
      </p:sp>
      <p:sp>
        <p:nvSpPr>
          <p:cNvPr id="204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9" rIns="91415" bIns="45709"/>
          <a:lstStyle/>
          <a:p>
            <a:pPr eaLnBrk="1" hangingPunct="1">
              <a:spcBef>
                <a:spcPct val="0"/>
              </a:spcBef>
            </a:pPr>
            <a:r>
              <a:rPr lang="en-US" altLang="en-US" sz="2000" smtClean="0">
                <a:ea typeface="MS PGothic" pitchFamily="34" charset="-128"/>
              </a:rPr>
              <a:t>Tiếp theo chúng ta sẽ cùng đi tìm hiểu kỹ năng dự đoán và phòng tránh nguy hiểm. Đây là một kỹ năng rất quan trọng để chúng ta có thể tránh được nhiều tình huống giao thông nguy hiểm trên đường.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lstStyle/>
          <a:p>
            <a:pPr eaLnBrk="1" hangingPunct="1"/>
            <a:endParaRPr lang="en-US" altLang="en-US" smtClean="0"/>
          </a:p>
        </p:txBody>
      </p:sp>
      <p:sp>
        <p:nvSpPr>
          <p:cNvPr id="2242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EA5164AF-6C1A-4543-B509-FFA35EC1F443}" type="slidenum">
              <a:rPr lang="en-US" altLang="en-US"/>
              <a:pPr algn="r" eaLnBrk="1" hangingPunct="1">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lstStyle/>
          <a:p>
            <a:pPr eaLnBrk="1" hangingPunct="1"/>
            <a:endParaRPr lang="en-US" altLang="en-US" smtClean="0"/>
          </a:p>
        </p:txBody>
      </p:sp>
      <p:sp>
        <p:nvSpPr>
          <p:cNvPr id="2263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9B67B995-5B9C-4311-A802-CE83F7201B87}" type="slidenum">
              <a:rPr lang="en-US" altLang="en-US"/>
              <a:pPr algn="r" eaLnBrk="1" hangingPunct="1">
                <a:spcBef>
                  <a:spcPct val="0"/>
                </a:spcBef>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lstStyle/>
          <a:p>
            <a:pPr marL="457200" indent="-457200" eaLnBrk="1" hangingPunct="1"/>
            <a:r>
              <a:rPr lang="en-US" altLang="en-US" smtClean="0"/>
              <a:t>- Sau khi HS trả lời GV tổng hợp và nhắc lại: Khi đi trên đường, có những vị trí mà các em</a:t>
            </a:r>
          </a:p>
          <a:p>
            <a:pPr marL="457200" indent="-457200" eaLnBrk="1" hangingPunct="1"/>
            <a:r>
              <a:rPr lang="en-US" altLang="en-US" smtClean="0"/>
              <a:t>không thể  nhìn thấy các phương tiện giao thông đang đi tới từ phía khác, đó là nơi “tầm nhìn bị che khuất”, Ví dụ ở các ngã 3 ngã tư thường bị cây cối, nhà, bức tường che khuất , khi đi trên đường gặp các xe lớn như xe buýt, xe tải......</a:t>
            </a:r>
          </a:p>
          <a:p>
            <a:pPr marL="457200" indent="-457200" eaLnBrk="1" hangingPunct="1"/>
            <a:r>
              <a:rPr lang="en-US" altLang="en-US" i="1" smtClean="0"/>
              <a:t>Do đó: Tại những nơi tầm nhìn bị che khuất, các em hãy dừng lại và quan sát kỹ để tránh những chiếc xe đi đến từ các hướng có thể gây ra nguy hiểm cho các em</a:t>
            </a:r>
          </a:p>
          <a:p>
            <a:pPr marL="457200" indent="-457200" eaLnBrk="1" hangingPunct="1"/>
            <a:endParaRPr lang="en-US" altLang="en-US" smtClean="0"/>
          </a:p>
        </p:txBody>
      </p:sp>
      <p:sp>
        <p:nvSpPr>
          <p:cNvPr id="2068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AF8AF2C3-0A93-479B-A269-7CFB2A681733}" type="slidenum">
              <a:rPr lang="en-US" altLang="en-US"/>
              <a:pPr algn="r" eaLnBrk="1" hangingPunct="1">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lstStyle/>
          <a:p>
            <a:pPr eaLnBrk="1" hangingPunct="1"/>
            <a:endParaRPr lang="en-US" altLang="en-US" smtClean="0"/>
          </a:p>
        </p:txBody>
      </p:sp>
      <p:sp>
        <p:nvSpPr>
          <p:cNvPr id="2089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82F65C4D-A5D6-4A2C-817D-85D02D9BF625}" type="slidenum">
              <a:rPr lang="en-US" altLang="en-US"/>
              <a:pPr algn="r" eaLnBrk="1" hangingPunct="1">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lstStyle/>
          <a:p>
            <a:pPr eaLnBrk="1" hangingPunct="1"/>
            <a:endParaRPr lang="en-US" altLang="en-US" smtClean="0"/>
          </a:p>
        </p:txBody>
      </p:sp>
      <p:sp>
        <p:nvSpPr>
          <p:cNvPr id="2109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139E693E-70EC-4BAA-8FC5-62B48E7D32C6}" type="slidenum">
              <a:rPr lang="en-US" altLang="en-US"/>
              <a:pPr algn="r" eaLnBrk="1" hangingPunct="1">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lstStyle/>
          <a:p>
            <a:pPr eaLnBrk="1" hangingPunct="1"/>
            <a:endParaRPr lang="en-US" altLang="en-US" smtClean="0"/>
          </a:p>
        </p:txBody>
      </p:sp>
      <p:sp>
        <p:nvSpPr>
          <p:cNvPr id="2129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2A74C673-FA5B-403F-A7C4-E3D215692592}" type="slidenum">
              <a:rPr lang="en-US" altLang="en-US"/>
              <a:pPr algn="r" eaLnBrk="1" hangingPunct="1">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lstStyle/>
          <a:p>
            <a:pPr eaLnBrk="1" hangingPunct="1"/>
            <a:endParaRPr lang="en-US" altLang="en-US" smtClean="0"/>
          </a:p>
        </p:txBody>
      </p:sp>
      <p:sp>
        <p:nvSpPr>
          <p:cNvPr id="2150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71E670EA-893A-4E00-8669-5C665681C0D9}" type="slidenum">
              <a:rPr lang="en-US" altLang="en-US"/>
              <a:pPr algn="r" eaLnBrk="1" hangingPunct="1">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lstStyle/>
          <a:p>
            <a:pPr eaLnBrk="1" hangingPunct="1"/>
            <a:r>
              <a:rPr lang="en-US" altLang="en-US" b="1" smtClean="0">
                <a:solidFill>
                  <a:srgbClr val="000000"/>
                </a:solidFill>
              </a:rPr>
              <a:t>Quan sát tín hiệu đèn của ô tô, xe máy để dự đoán hướng đi</a:t>
            </a:r>
          </a:p>
        </p:txBody>
      </p:sp>
      <p:sp>
        <p:nvSpPr>
          <p:cNvPr id="2170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D74806EB-B01B-4293-89BF-4E7098DD3D78}" type="slidenum">
              <a:rPr lang="en-US" altLang="en-US"/>
              <a:pPr algn="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lstStyle/>
          <a:p>
            <a:pPr eaLnBrk="1" hangingPunct="1"/>
            <a:r>
              <a:rPr lang="en-US" altLang="en-US" smtClean="0"/>
              <a:t>Giáo viên tổng kết lại những tình huống nguy hiểm và khuyên các em luôn chú ý quan sát và dự đoán</a:t>
            </a:r>
          </a:p>
        </p:txBody>
      </p:sp>
      <p:sp>
        <p:nvSpPr>
          <p:cNvPr id="219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C7E1E3E4-BD90-4E64-9C22-05AA8C64664A}" type="slidenum">
              <a:rPr lang="en-US" altLang="en-US"/>
              <a:pPr algn="r" eaLnBrk="1" hangingPunct="1">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lstStyle/>
          <a:p>
            <a:pPr eaLnBrk="1" hangingPunct="1"/>
            <a:r>
              <a:rPr lang="en-US" altLang="en-US" smtClean="0"/>
              <a:t>Giáo viên tổng kết lại những tình huống nguy hiểm và khuyên các em luôn chú ý quan sát và dự đoán</a:t>
            </a:r>
          </a:p>
        </p:txBody>
      </p:sp>
      <p:sp>
        <p:nvSpPr>
          <p:cNvPr id="2211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8" tIns="45278" rIns="90558" bIns="45278" anchor="b"/>
          <a:lstStyle>
            <a:lvl1pPr defTabSz="904875">
              <a:spcBef>
                <a:spcPct val="30000"/>
              </a:spcBef>
              <a:defRPr sz="1200">
                <a:solidFill>
                  <a:schemeClr val="tx1"/>
                </a:solidFill>
                <a:latin typeface="Arial" pitchFamily="34" charset="0"/>
                <a:cs typeface="Arial" pitchFamily="34" charset="0"/>
              </a:defRPr>
            </a:lvl1pPr>
            <a:lvl2pPr marL="742950" indent="-285750" defTabSz="904875">
              <a:spcBef>
                <a:spcPct val="30000"/>
              </a:spcBef>
              <a:defRPr sz="1200">
                <a:solidFill>
                  <a:schemeClr val="tx1"/>
                </a:solidFill>
                <a:latin typeface="Arial" pitchFamily="34" charset="0"/>
                <a:cs typeface="Arial" pitchFamily="34" charset="0"/>
              </a:defRPr>
            </a:lvl2pPr>
            <a:lvl3pPr marL="1143000" indent="-228600" defTabSz="904875">
              <a:spcBef>
                <a:spcPct val="30000"/>
              </a:spcBef>
              <a:defRPr sz="1200">
                <a:solidFill>
                  <a:schemeClr val="tx1"/>
                </a:solidFill>
                <a:latin typeface="Arial" pitchFamily="34" charset="0"/>
                <a:cs typeface="Arial" pitchFamily="34" charset="0"/>
              </a:defRPr>
            </a:lvl3pPr>
            <a:lvl4pPr marL="1600200" indent="-228600" defTabSz="904875">
              <a:spcBef>
                <a:spcPct val="30000"/>
              </a:spcBef>
              <a:defRPr sz="1200">
                <a:solidFill>
                  <a:schemeClr val="tx1"/>
                </a:solidFill>
                <a:latin typeface="Arial" pitchFamily="34" charset="0"/>
                <a:cs typeface="Arial" pitchFamily="34" charset="0"/>
              </a:defRPr>
            </a:lvl4pPr>
            <a:lvl5pPr marL="2057400" indent="-228600" defTabSz="904875">
              <a:spcBef>
                <a:spcPct val="30000"/>
              </a:spcBef>
              <a:defRPr sz="1200">
                <a:solidFill>
                  <a:schemeClr val="tx1"/>
                </a:solidFill>
                <a:latin typeface="Arial" pitchFamily="34" charset="0"/>
                <a:cs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2DE4462B-5789-4B5C-A451-C412F5CE53D7}" type="slidenum">
              <a:rPr lang="en-US" altLang="en-US"/>
              <a:pPr algn="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FA182-AFF9-4C50-BDA1-ED5543DE93D3}"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82000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FA182-AFF9-4C50-BDA1-ED5543DE93D3}"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33859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FA182-AFF9-4C50-BDA1-ED5543DE93D3}"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338726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FA182-AFF9-4C50-BDA1-ED5543DE93D3}"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41933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FA182-AFF9-4C50-BDA1-ED5543DE93D3}"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374549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FA182-AFF9-4C50-BDA1-ED5543DE93D3}"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19996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FA182-AFF9-4C50-BDA1-ED5543DE93D3}"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157437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FA182-AFF9-4C50-BDA1-ED5543DE93D3}"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359798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FA182-AFF9-4C50-BDA1-ED5543DE93D3}"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28462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FA182-AFF9-4C50-BDA1-ED5543DE93D3}"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51602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FA182-AFF9-4C50-BDA1-ED5543DE93D3}"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936DC4-F53E-4F62-AA2A-19397095F912}" type="slidenum">
              <a:rPr lang="en-US" smtClean="0"/>
              <a:t>‹#›</a:t>
            </a:fld>
            <a:endParaRPr lang="en-US"/>
          </a:p>
        </p:txBody>
      </p:sp>
    </p:spTree>
    <p:extLst>
      <p:ext uri="{BB962C8B-B14F-4D97-AF65-F5344CB8AC3E}">
        <p14:creationId xmlns:p14="http://schemas.microsoft.com/office/powerpoint/2010/main" val="221266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FA182-AFF9-4C50-BDA1-ED5543DE93D3}" type="datetimeFigureOut">
              <a:rPr lang="en-US" smtClean="0"/>
              <a:t>6/11/2020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36DC4-F53E-4F62-AA2A-19397095F912}" type="slidenum">
              <a:rPr lang="en-US" smtClean="0"/>
              <a:t>‹#›</a:t>
            </a:fld>
            <a:endParaRPr lang="en-US"/>
          </a:p>
        </p:txBody>
      </p:sp>
    </p:spTree>
    <p:extLst>
      <p:ext uri="{BB962C8B-B14F-4D97-AF65-F5344CB8AC3E}">
        <p14:creationId xmlns:p14="http://schemas.microsoft.com/office/powerpoint/2010/main" val="149704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2.png"/><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Box 15"/>
          <p:cNvSpPr txBox="1">
            <a:spLocks noChangeArrowheads="1"/>
          </p:cNvSpPr>
          <p:nvPr/>
        </p:nvSpPr>
        <p:spPr bwMode="auto">
          <a:xfrm>
            <a:off x="111125" y="4763"/>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2800" b="1">
                <a:solidFill>
                  <a:srgbClr val="00B050"/>
                </a:solidFill>
                <a:latin typeface="Tahoma" pitchFamily="34" charset="0"/>
                <a:cs typeface="Tahoma" pitchFamily="34" charset="0"/>
              </a:rPr>
              <a:t>Bài 12: DỰ ĐOÁN ĐỂ TRÁNH CÁC TÌNH </a:t>
            </a:r>
          </a:p>
          <a:p>
            <a:pPr algn="ctr" eaLnBrk="1" hangingPunct="1">
              <a:spcBef>
                <a:spcPct val="0"/>
              </a:spcBef>
              <a:buFontTx/>
              <a:buNone/>
            </a:pPr>
            <a:r>
              <a:rPr lang="en-US" altLang="en-US" sz="2800" b="1">
                <a:solidFill>
                  <a:srgbClr val="00B050"/>
                </a:solidFill>
                <a:latin typeface="Tahoma" pitchFamily="34" charset="0"/>
                <a:cs typeface="Tahoma" pitchFamily="34" charset="0"/>
              </a:rPr>
              <a:t>HUỐNG NGUY HIỂM</a:t>
            </a:r>
          </a:p>
          <a:p>
            <a:pPr eaLnBrk="1" hangingPunct="1">
              <a:spcBef>
                <a:spcPct val="0"/>
              </a:spcBef>
              <a:buFontTx/>
              <a:buNone/>
            </a:pPr>
            <a:endParaRPr lang="en-US" altLang="en-US" sz="2000" b="1">
              <a:solidFill>
                <a:srgbClr val="00B050"/>
              </a:solidFill>
              <a:latin typeface="Tahoma" pitchFamily="34" charset="0"/>
              <a:cs typeface="Tahoma" pitchFamily="34" charset="0"/>
            </a:endParaRPr>
          </a:p>
        </p:txBody>
      </p:sp>
      <p:sp>
        <p:nvSpPr>
          <p:cNvPr id="203779"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fld id="{FEFE4410-C713-448A-AC3E-35FD876E8D38}" type="slidenum">
              <a:rPr lang="en-US" altLang="en-US" sz="1800" b="1"/>
              <a:pPr>
                <a:spcBef>
                  <a:spcPct val="0"/>
                </a:spcBef>
                <a:buFontTx/>
                <a:buNone/>
              </a:pPr>
              <a:t>1</a:t>
            </a:fld>
            <a:endParaRPr lang="en-US" altLang="en-US" sz="1800" b="1"/>
          </a:p>
        </p:txBody>
      </p:sp>
      <p:pic>
        <p:nvPicPr>
          <p:cNvPr id="2" name="Picture 1"/>
          <p:cNvPicPr>
            <a:picLocks noChangeAspect="1"/>
          </p:cNvPicPr>
          <p:nvPr/>
        </p:nvPicPr>
        <p:blipFill>
          <a:blip r:embed="rId3"/>
          <a:stretch>
            <a:fillRect/>
          </a:stretch>
        </p:blipFill>
        <p:spPr>
          <a:xfrm>
            <a:off x="144260" y="1001108"/>
            <a:ext cx="2590800" cy="2360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2884222" y="974069"/>
            <a:ext cx="2500057" cy="2320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stretch>
            <a:fillRect/>
          </a:stretch>
        </p:blipFill>
        <p:spPr>
          <a:xfrm>
            <a:off x="5747613" y="950383"/>
            <a:ext cx="2489925" cy="231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a:stretch>
            <a:fillRect/>
          </a:stretch>
        </p:blipFill>
        <p:spPr>
          <a:xfrm>
            <a:off x="79170" y="3644175"/>
            <a:ext cx="2657631" cy="2502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7"/>
          <a:stretch>
            <a:fillRect/>
          </a:stretch>
        </p:blipFill>
        <p:spPr>
          <a:xfrm>
            <a:off x="2965658" y="3644175"/>
            <a:ext cx="2630788" cy="2487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ounded Rectangular Callout 10"/>
          <p:cNvSpPr/>
          <p:nvPr/>
        </p:nvSpPr>
        <p:spPr bwMode="auto">
          <a:xfrm>
            <a:off x="5732218" y="3361363"/>
            <a:ext cx="1858169" cy="1639528"/>
          </a:xfrm>
          <a:prstGeom prst="wedgeRoundRectCallout">
            <a:avLst>
              <a:gd name="adj1" fmla="val 75101"/>
              <a:gd name="adj2" fmla="val 32244"/>
              <a:gd name="adj3" fmla="val 16667"/>
            </a:avLst>
          </a:prstGeom>
          <a:solidFill>
            <a:srgbClr val="FFC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342900" indent="-342900" eaLnBrk="1" hangingPunct="1">
              <a:defRPr/>
            </a:pPr>
            <a:r>
              <a:rPr kumimoji="1" lang="en-US" b="1" dirty="0" err="1">
                <a:solidFill>
                  <a:schemeClr val="tx1">
                    <a:lumMod val="95000"/>
                    <a:lumOff val="5000"/>
                  </a:schemeClr>
                </a:solidFill>
                <a:ea typeface="MS PGothic" pitchFamily="34" charset="-128"/>
              </a:rPr>
              <a:t>Điều</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nguy</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hiểm</a:t>
            </a:r>
            <a:endParaRPr kumimoji="1" lang="en-US" b="1" dirty="0">
              <a:solidFill>
                <a:schemeClr val="tx1">
                  <a:lumMod val="95000"/>
                  <a:lumOff val="5000"/>
                </a:schemeClr>
              </a:solidFill>
              <a:ea typeface="MS PGothic" pitchFamily="34" charset="-128"/>
            </a:endParaRPr>
          </a:p>
          <a:p>
            <a:pPr marL="342900" indent="-342900" eaLnBrk="1" hangingPunct="1">
              <a:defRPr/>
            </a:pP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gì</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có</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thể</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xảy</a:t>
            </a:r>
            <a:r>
              <a:rPr kumimoji="1" lang="en-US" b="1" dirty="0">
                <a:solidFill>
                  <a:schemeClr val="tx1">
                    <a:lumMod val="95000"/>
                    <a:lumOff val="5000"/>
                  </a:schemeClr>
                </a:solidFill>
                <a:ea typeface="MS PGothic" pitchFamily="34" charset="-128"/>
              </a:rPr>
              <a:t> </a:t>
            </a:r>
          </a:p>
          <a:p>
            <a:pPr marL="342900" indent="-342900" eaLnBrk="1" hangingPunct="1">
              <a:defRPr/>
            </a:pPr>
            <a:r>
              <a:rPr kumimoji="1" lang="en-US" b="1" dirty="0" err="1">
                <a:solidFill>
                  <a:schemeClr val="tx1">
                    <a:lumMod val="95000"/>
                    <a:lumOff val="5000"/>
                  </a:schemeClr>
                </a:solidFill>
                <a:ea typeface="MS PGothic" pitchFamily="34" charset="-128"/>
              </a:rPr>
              <a:t>ra</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cho</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các</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bạn</a:t>
            </a:r>
            <a:endParaRPr kumimoji="1" lang="en-US" b="1" dirty="0">
              <a:solidFill>
                <a:schemeClr val="tx1">
                  <a:lumMod val="95000"/>
                  <a:lumOff val="5000"/>
                </a:schemeClr>
              </a:solidFill>
              <a:ea typeface="MS PGothic" pitchFamily="34" charset="-128"/>
            </a:endParaRPr>
          </a:p>
          <a:p>
            <a:pPr marL="342900" indent="-342900" eaLnBrk="1" hangingPunct="1">
              <a:defRPr/>
            </a:pPr>
            <a:r>
              <a:rPr kumimoji="1" lang="en-US" b="1" dirty="0" err="1">
                <a:solidFill>
                  <a:schemeClr val="tx1">
                    <a:lumMod val="95000"/>
                    <a:lumOff val="5000"/>
                  </a:schemeClr>
                </a:solidFill>
                <a:ea typeface="MS PGothic" pitchFamily="34" charset="-128"/>
              </a:rPr>
              <a:t>trong</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các</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bức</a:t>
            </a:r>
            <a:r>
              <a:rPr kumimoji="1" lang="en-US" b="1" dirty="0">
                <a:solidFill>
                  <a:schemeClr val="tx1">
                    <a:lumMod val="95000"/>
                    <a:lumOff val="5000"/>
                  </a:schemeClr>
                </a:solidFill>
                <a:ea typeface="MS PGothic" pitchFamily="34" charset="-128"/>
              </a:rPr>
              <a:t> </a:t>
            </a:r>
          </a:p>
          <a:p>
            <a:pPr marL="342900" indent="-342900" eaLnBrk="1" hangingPunct="1">
              <a:defRPr/>
            </a:pPr>
            <a:r>
              <a:rPr kumimoji="1" lang="en-US" b="1" dirty="0" err="1">
                <a:solidFill>
                  <a:schemeClr val="tx1">
                    <a:lumMod val="95000"/>
                    <a:lumOff val="5000"/>
                  </a:schemeClr>
                </a:solidFill>
                <a:ea typeface="MS PGothic" pitchFamily="34" charset="-128"/>
              </a:rPr>
              <a:t>tranh</a:t>
            </a:r>
            <a:r>
              <a:rPr kumimoji="1" lang="en-US" b="1" dirty="0">
                <a:solidFill>
                  <a:schemeClr val="tx1">
                    <a:lumMod val="95000"/>
                    <a:lumOff val="5000"/>
                  </a:schemeClr>
                </a:solidFill>
                <a:ea typeface="MS PGothic" pitchFamily="34" charset="-128"/>
              </a:rPr>
              <a:t> </a:t>
            </a:r>
            <a:r>
              <a:rPr kumimoji="1" lang="en-US" b="1" dirty="0" err="1">
                <a:solidFill>
                  <a:schemeClr val="tx1">
                    <a:lumMod val="95000"/>
                    <a:lumOff val="5000"/>
                  </a:schemeClr>
                </a:solidFill>
                <a:ea typeface="MS PGothic" pitchFamily="34" charset="-128"/>
              </a:rPr>
              <a:t>trên</a:t>
            </a:r>
            <a:r>
              <a:rPr kumimoji="1" lang="en-US" b="1" dirty="0">
                <a:solidFill>
                  <a:schemeClr val="tx1">
                    <a:lumMod val="95000"/>
                    <a:lumOff val="5000"/>
                  </a:schemeClr>
                </a:solidFill>
                <a:ea typeface="MS PGothic" pitchFamily="34" charset="-128"/>
              </a:rPr>
              <a:t>?</a:t>
            </a:r>
          </a:p>
        </p:txBody>
      </p:sp>
      <p:pic>
        <p:nvPicPr>
          <p:cNvPr id="203788" name="Picture 2"/>
          <p:cNvPicPr>
            <a:picLocks noChangeAspect="1" noChangeArrowheads="1"/>
          </p:cNvPicPr>
          <p:nvPr/>
        </p:nvPicPr>
        <p:blipFill>
          <a:blip r:embed="rId8">
            <a:extLst>
              <a:ext uri="{28A0092B-C50C-407E-A947-70E740481C1C}">
                <a14:useLocalDpi xmlns:a14="http://schemas.microsoft.com/office/drawing/2010/main" val="0"/>
              </a:ext>
            </a:extLst>
          </a:blip>
          <a:srcRect l="59375" t="56250" r="30469" b="16667"/>
          <a:stretch>
            <a:fillRect/>
          </a:stretch>
        </p:blipFill>
        <p:spPr bwMode="auto">
          <a:xfrm>
            <a:off x="8016875" y="4375150"/>
            <a:ext cx="1227138"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lowchart: Connector 11"/>
          <p:cNvSpPr/>
          <p:nvPr/>
        </p:nvSpPr>
        <p:spPr bwMode="auto">
          <a:xfrm>
            <a:off x="8237538" y="4073525"/>
            <a:ext cx="304800"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endParaRPr lang="en-US">
              <a:solidFill>
                <a:schemeClr val="tx1"/>
              </a:solidFill>
            </a:endParaRPr>
          </a:p>
        </p:txBody>
      </p:sp>
      <p:pic>
        <p:nvPicPr>
          <p:cNvPr id="203790" name="Picture 25" descr="0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60325"/>
            <a:ext cx="6540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237740"/>
      </p:ext>
    </p:extLst>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fld id="{14229C6C-3E2F-4349-97A6-9F906FA8EB87}" type="slidenum">
              <a:rPr lang="en-US" altLang="en-US" sz="1400"/>
              <a:pPr>
                <a:spcBef>
                  <a:spcPct val="0"/>
                </a:spcBef>
                <a:buFontTx/>
                <a:buNone/>
              </a:pPr>
              <a:t>10</a:t>
            </a:fld>
            <a:endParaRPr lang="en-US" altLang="en-US" sz="1400"/>
          </a:p>
        </p:txBody>
      </p:sp>
      <p:pic>
        <p:nvPicPr>
          <p:cNvPr id="22221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0" y="898525"/>
            <a:ext cx="58451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774950" y="5316538"/>
            <a:ext cx="5845175" cy="3698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800" b="1">
                <a:ea typeface="MS PGothic" pitchFamily="34" charset="-128"/>
              </a:rPr>
              <a:t>1. Các bạn nhỏ gặp chướng ngại vật trên đường</a:t>
            </a:r>
            <a:endParaRPr lang="en-US" altLang="en-US" sz="1800"/>
          </a:p>
        </p:txBody>
      </p:sp>
      <p:sp>
        <p:nvSpPr>
          <p:cNvPr id="6" name="Rectangle 32"/>
          <p:cNvSpPr>
            <a:spLocks noChangeArrowheads="1"/>
          </p:cNvSpPr>
          <p:nvPr/>
        </p:nvSpPr>
        <p:spPr bwMode="auto">
          <a:xfrm>
            <a:off x="2774950" y="5830888"/>
            <a:ext cx="5845175" cy="381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800" b="1">
                <a:ea typeface="MS PGothic" pitchFamily="34" charset="-128"/>
              </a:rPr>
              <a:t>2. Bạn nhỏ gặp xe tải đang chuyển hướng </a:t>
            </a:r>
            <a:endParaRPr lang="en-US" altLang="en-US" sz="1800"/>
          </a:p>
        </p:txBody>
      </p:sp>
      <p:sp>
        <p:nvSpPr>
          <p:cNvPr id="7" name="Rectangle 6"/>
          <p:cNvSpPr>
            <a:spLocks noChangeArrowheads="1"/>
          </p:cNvSpPr>
          <p:nvPr/>
        </p:nvSpPr>
        <p:spPr bwMode="auto">
          <a:xfrm>
            <a:off x="2774950" y="6283325"/>
            <a:ext cx="5845175" cy="3698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800" b="1">
                <a:ea typeface="MS PGothic" pitchFamily="34" charset="-128"/>
              </a:rPr>
              <a:t>3. Bạn nhỏ bị bức tường che khuất tầm nhìn </a:t>
            </a:r>
            <a:endParaRPr lang="en-US" altLang="en-US" sz="1800"/>
          </a:p>
        </p:txBody>
      </p:sp>
      <p:grpSp>
        <p:nvGrpSpPr>
          <p:cNvPr id="222215" name="Group 5"/>
          <p:cNvGrpSpPr>
            <a:grpSpLocks/>
          </p:cNvGrpSpPr>
          <p:nvPr/>
        </p:nvGrpSpPr>
        <p:grpSpPr bwMode="auto">
          <a:xfrm>
            <a:off x="0" y="3494088"/>
            <a:ext cx="1828800" cy="2944812"/>
            <a:chOff x="0" y="4114800"/>
            <a:chExt cx="1428750" cy="2487613"/>
          </a:xfrm>
        </p:grpSpPr>
        <p:pic>
          <p:nvPicPr>
            <p:cNvPr id="222226" name="Picture 4"/>
            <p:cNvPicPr>
              <a:picLocks noChangeAspect="1" noChangeArrowheads="1"/>
            </p:cNvPicPr>
            <p:nvPr/>
          </p:nvPicPr>
          <p:blipFill>
            <a:blip r:embed="rId3">
              <a:extLst>
                <a:ext uri="{28A0092B-C50C-407E-A947-70E740481C1C}">
                  <a14:useLocalDpi xmlns:a14="http://schemas.microsoft.com/office/drawing/2010/main" val="0"/>
                </a:ext>
              </a:extLst>
            </a:blip>
            <a:srcRect l="57813" t="26042" r="29688" b="47916"/>
            <a:stretch>
              <a:fillRect/>
            </a:stretch>
          </p:blipFill>
          <p:spPr bwMode="auto">
            <a:xfrm flipH="1">
              <a:off x="0" y="4191000"/>
              <a:ext cx="14287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27" name="Picture 4"/>
            <p:cNvPicPr>
              <a:picLocks noChangeAspect="1" noChangeArrowheads="1"/>
            </p:cNvPicPr>
            <p:nvPr/>
          </p:nvPicPr>
          <p:blipFill>
            <a:blip r:embed="rId3">
              <a:extLst>
                <a:ext uri="{28A0092B-C50C-407E-A947-70E740481C1C}">
                  <a14:useLocalDpi xmlns:a14="http://schemas.microsoft.com/office/drawing/2010/main" val="0"/>
                </a:ext>
              </a:extLst>
            </a:blip>
            <a:srcRect l="58980" t="27396" r="38354" b="68489"/>
            <a:stretch>
              <a:fillRect/>
            </a:stretch>
          </p:blipFill>
          <p:spPr bwMode="auto">
            <a:xfrm flipH="1">
              <a:off x="838200" y="41148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2216" name="Rounded Rectangular Callout 16"/>
          <p:cNvSpPr>
            <a:spLocks noChangeArrowheads="1"/>
          </p:cNvSpPr>
          <p:nvPr/>
        </p:nvSpPr>
        <p:spPr bwMode="auto">
          <a:xfrm>
            <a:off x="79375" y="1308100"/>
            <a:ext cx="2581275" cy="1570038"/>
          </a:xfrm>
          <a:prstGeom prst="wedgeRectCallout">
            <a:avLst>
              <a:gd name="adj1" fmla="val 3084"/>
              <a:gd name="adj2" fmla="val 148003"/>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defRPr/>
            </a:pPr>
            <a:r>
              <a:rPr lang="en-US" altLang="en-US" sz="2400" b="1" i="1" dirty="0" smtClean="0"/>
              <a:t>Theo </a:t>
            </a:r>
            <a:r>
              <a:rPr lang="en-US" altLang="en-US" sz="2400" b="1" i="1" dirty="0" err="1" smtClean="0"/>
              <a:t>các</a:t>
            </a:r>
            <a:r>
              <a:rPr lang="en-US" altLang="en-US" sz="2400" b="1" i="1" dirty="0" smtClean="0"/>
              <a:t> </a:t>
            </a:r>
            <a:r>
              <a:rPr lang="en-US" altLang="en-US" sz="2400" b="1" i="1" dirty="0" err="1" smtClean="0"/>
              <a:t>em</a:t>
            </a:r>
            <a:r>
              <a:rPr lang="en-US" altLang="en-US" sz="2400" b="1" i="1" dirty="0" smtClean="0"/>
              <a:t>, </a:t>
            </a:r>
            <a:r>
              <a:rPr lang="en-US" altLang="en-US" sz="2400" b="1" i="1" dirty="0" err="1" smtClean="0"/>
              <a:t>bạn</a:t>
            </a:r>
            <a:r>
              <a:rPr lang="en-US" altLang="en-US" sz="2400" b="1" i="1" dirty="0" smtClean="0"/>
              <a:t> </a:t>
            </a:r>
            <a:r>
              <a:rPr lang="en-US" altLang="en-US" sz="2400" b="1" i="1" dirty="0" err="1" smtClean="0"/>
              <a:t>nào</a:t>
            </a:r>
            <a:r>
              <a:rPr lang="en-US" altLang="en-US" sz="2400" b="1" i="1" dirty="0" smtClean="0"/>
              <a:t> </a:t>
            </a:r>
            <a:r>
              <a:rPr lang="en-US" altLang="en-US" sz="2400" b="1" i="1" dirty="0" err="1" smtClean="0"/>
              <a:t>có</a:t>
            </a:r>
            <a:r>
              <a:rPr lang="en-US" altLang="en-US" sz="2400" b="1" i="1" dirty="0" smtClean="0"/>
              <a:t> </a:t>
            </a:r>
            <a:r>
              <a:rPr lang="en-US" altLang="en-US" sz="2400" b="1" i="1" dirty="0" err="1" smtClean="0"/>
              <a:t>thể</a:t>
            </a:r>
            <a:r>
              <a:rPr lang="en-US" altLang="en-US" sz="2400" b="1" i="1" dirty="0" smtClean="0"/>
              <a:t> </a:t>
            </a:r>
            <a:r>
              <a:rPr lang="en-US" altLang="en-US" sz="2400" b="1" i="1" dirty="0" err="1" smtClean="0"/>
              <a:t>gặp</a:t>
            </a:r>
            <a:r>
              <a:rPr lang="en-US" altLang="en-US" sz="2400" b="1" i="1" dirty="0" smtClean="0"/>
              <a:t> </a:t>
            </a:r>
            <a:r>
              <a:rPr lang="en-US" altLang="en-US" sz="2400" b="1" i="1" dirty="0" err="1" smtClean="0"/>
              <a:t>phải</a:t>
            </a:r>
            <a:r>
              <a:rPr lang="en-US" altLang="en-US" sz="2400" b="1" i="1" dirty="0" smtClean="0"/>
              <a:t> </a:t>
            </a:r>
            <a:r>
              <a:rPr lang="en-US" altLang="en-US" sz="2400" b="1" i="1" dirty="0" err="1" smtClean="0"/>
              <a:t>nguy</a:t>
            </a:r>
            <a:r>
              <a:rPr lang="en-US" altLang="en-US" sz="2400" b="1" i="1" dirty="0" smtClean="0"/>
              <a:t> </a:t>
            </a:r>
            <a:r>
              <a:rPr lang="en-US" altLang="en-US" sz="2400" b="1" i="1" dirty="0" err="1" smtClean="0"/>
              <a:t>hiểm</a:t>
            </a:r>
            <a:r>
              <a:rPr lang="en-US" altLang="en-US" sz="2400" b="1" i="1" dirty="0" smtClean="0"/>
              <a:t> ?</a:t>
            </a:r>
          </a:p>
        </p:txBody>
      </p:sp>
      <p:sp>
        <p:nvSpPr>
          <p:cNvPr id="12" name="Oval 11"/>
          <p:cNvSpPr>
            <a:spLocks noChangeArrowheads="1"/>
          </p:cNvSpPr>
          <p:nvPr/>
        </p:nvSpPr>
        <p:spPr bwMode="auto">
          <a:xfrm rot="-1144147">
            <a:off x="4403725" y="2101850"/>
            <a:ext cx="571500" cy="536575"/>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13" name="Oval 12"/>
          <p:cNvSpPr>
            <a:spLocks noChangeArrowheads="1"/>
          </p:cNvSpPr>
          <p:nvPr/>
        </p:nvSpPr>
        <p:spPr bwMode="auto">
          <a:xfrm rot="-754242">
            <a:off x="3221038" y="3621088"/>
            <a:ext cx="1608137" cy="536575"/>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14" name="Oval 13"/>
          <p:cNvSpPr>
            <a:spLocks noChangeArrowheads="1"/>
          </p:cNvSpPr>
          <p:nvPr/>
        </p:nvSpPr>
        <p:spPr bwMode="auto">
          <a:xfrm rot="-1144147">
            <a:off x="7531100" y="2878138"/>
            <a:ext cx="571500" cy="536575"/>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15" name="12-Point Star 14"/>
          <p:cNvSpPr/>
          <p:nvPr/>
        </p:nvSpPr>
        <p:spPr bwMode="auto">
          <a:xfrm>
            <a:off x="3986213" y="1644650"/>
            <a:ext cx="533400" cy="690563"/>
          </a:xfrm>
          <a:prstGeom prst="star12">
            <a:avLst/>
          </a:prstGeom>
          <a:solidFill>
            <a:srgbClr val="FFFF00"/>
          </a:solidFill>
          <a:ln w="9525" cap="flat" cmpd="sng" algn="ctr">
            <a:solidFill>
              <a:srgbClr val="FF0000"/>
            </a:solidFill>
            <a:prstDash val="solid"/>
            <a:round/>
            <a:headEnd type="none" w="med" len="med"/>
            <a:tailEnd type="none" w="med" len="med"/>
          </a:ln>
          <a:effectLst/>
        </p:spPr>
        <p:txBody>
          <a:bodyPr>
            <a:spAutoFit/>
          </a:bodyPr>
          <a:lstStyle/>
          <a:p>
            <a:pPr eaLnBrk="1" hangingPunct="1">
              <a:defRPr/>
            </a:pPr>
            <a:r>
              <a:rPr lang="en-US" b="1" dirty="0">
                <a:latin typeface="Arial" charset="0"/>
                <a:cs typeface="Arial" charset="0"/>
              </a:rPr>
              <a:t>3</a:t>
            </a:r>
          </a:p>
        </p:txBody>
      </p:sp>
      <p:sp>
        <p:nvSpPr>
          <p:cNvPr id="16" name="12-Point Star 15"/>
          <p:cNvSpPr/>
          <p:nvPr/>
        </p:nvSpPr>
        <p:spPr bwMode="auto">
          <a:xfrm>
            <a:off x="3617913" y="4198938"/>
            <a:ext cx="533400" cy="690562"/>
          </a:xfrm>
          <a:prstGeom prst="star12">
            <a:avLst/>
          </a:prstGeom>
          <a:solidFill>
            <a:srgbClr val="FFFF00"/>
          </a:solidFill>
          <a:ln w="9525" cap="flat" cmpd="sng" algn="ctr">
            <a:solidFill>
              <a:srgbClr val="FF0000"/>
            </a:solidFill>
            <a:prstDash val="solid"/>
            <a:round/>
            <a:headEnd type="none" w="med" len="med"/>
            <a:tailEnd type="none" w="med" len="med"/>
          </a:ln>
          <a:effectLst/>
        </p:spPr>
        <p:txBody>
          <a:bodyPr>
            <a:spAutoFit/>
          </a:bodyPr>
          <a:lstStyle/>
          <a:p>
            <a:pPr eaLnBrk="1" hangingPunct="1">
              <a:defRPr/>
            </a:pPr>
            <a:r>
              <a:rPr lang="en-US" b="1" dirty="0">
                <a:latin typeface="Arial" charset="0"/>
                <a:cs typeface="Arial" charset="0"/>
              </a:rPr>
              <a:t>1</a:t>
            </a:r>
          </a:p>
        </p:txBody>
      </p:sp>
      <p:sp>
        <p:nvSpPr>
          <p:cNvPr id="17" name="12-Point Star 16"/>
          <p:cNvSpPr/>
          <p:nvPr/>
        </p:nvSpPr>
        <p:spPr bwMode="auto">
          <a:xfrm>
            <a:off x="7461250" y="2203450"/>
            <a:ext cx="533400" cy="690563"/>
          </a:xfrm>
          <a:prstGeom prst="star12">
            <a:avLst/>
          </a:prstGeom>
          <a:solidFill>
            <a:srgbClr val="FFFF00"/>
          </a:solidFill>
          <a:ln w="9525" cap="flat" cmpd="sng" algn="ctr">
            <a:solidFill>
              <a:srgbClr val="FF0000"/>
            </a:solidFill>
            <a:prstDash val="solid"/>
            <a:round/>
            <a:headEnd type="none" w="med" len="med"/>
            <a:tailEnd type="none" w="med" len="med"/>
          </a:ln>
          <a:effectLst/>
        </p:spPr>
        <p:txBody>
          <a:bodyPr>
            <a:spAutoFit/>
          </a:bodyPr>
          <a:lstStyle/>
          <a:p>
            <a:pPr eaLnBrk="1" hangingPunct="1">
              <a:defRPr/>
            </a:pPr>
            <a:r>
              <a:rPr lang="en-US" b="1" dirty="0">
                <a:latin typeface="Arial" charset="0"/>
                <a:cs typeface="Arial" charset="0"/>
              </a:rPr>
              <a:t>2</a:t>
            </a:r>
          </a:p>
        </p:txBody>
      </p:sp>
      <p:sp>
        <p:nvSpPr>
          <p:cNvPr id="222223" name="TextBox 1"/>
          <p:cNvSpPr txBox="1">
            <a:spLocks noChangeArrowheads="1"/>
          </p:cNvSpPr>
          <p:nvPr/>
        </p:nvSpPr>
        <p:spPr bwMode="auto">
          <a:xfrm>
            <a:off x="2660650" y="42863"/>
            <a:ext cx="3206750" cy="584200"/>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b="1">
                <a:solidFill>
                  <a:srgbClr val="00B050"/>
                </a:solidFill>
                <a:latin typeface="Tahoma" pitchFamily="34" charset="0"/>
                <a:ea typeface="MS PGothic" pitchFamily="34" charset="-128"/>
                <a:cs typeface="Tahoma" pitchFamily="34" charset="0"/>
              </a:rPr>
              <a:t>Góc vui học</a:t>
            </a:r>
          </a:p>
        </p:txBody>
      </p:sp>
      <p:pic>
        <p:nvPicPr>
          <p:cNvPr id="222224" name="Picture 50" descr="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76200"/>
            <a:ext cx="69056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25" name="AutoShape 16"/>
          <p:cNvSpPr>
            <a:spLocks noChangeArrowheads="1"/>
          </p:cNvSpPr>
          <p:nvPr/>
        </p:nvSpPr>
        <p:spPr bwMode="auto">
          <a:xfrm>
            <a:off x="8372475" y="153988"/>
            <a:ext cx="493713" cy="539750"/>
          </a:xfrm>
          <a:prstGeom prst="star4">
            <a:avLst>
              <a:gd name="adj" fmla="val 12500"/>
            </a:avLst>
          </a:prstGeom>
          <a:gradFill rotWithShape="1">
            <a:gsLst>
              <a:gs pos="0">
                <a:srgbClr val="FFF200"/>
              </a:gs>
              <a:gs pos="45000">
                <a:srgbClr val="FF7A00"/>
              </a:gs>
              <a:gs pos="70000">
                <a:srgbClr val="FF0300"/>
              </a:gs>
              <a:gs pos="100000">
                <a:srgbClr val="4D0808"/>
              </a:gs>
            </a:gsLst>
            <a:lin ang="5400000"/>
          </a:gradFill>
          <a:ln w="9525">
            <a:solidFill>
              <a:srgbClr val="FFFF00"/>
            </a:solidFill>
            <a:miter lim="800000"/>
            <a:headEnd/>
            <a:tailEnd/>
          </a:ln>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vi-VN" altLang="en-US" sz="1800"/>
          </a:p>
        </p:txBody>
      </p:sp>
    </p:spTree>
    <p:extLst>
      <p:ext uri="{BB962C8B-B14F-4D97-AF65-F5344CB8AC3E}">
        <p14:creationId xmlns:p14="http://schemas.microsoft.com/office/powerpoint/2010/main" val="2153829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138" y="610047"/>
            <a:ext cx="8763000" cy="830997"/>
          </a:xfrm>
          <a:prstGeom prst="rect">
            <a:avLst/>
          </a:prstGeom>
          <a:scene3d>
            <a:camera prst="orthographicFront"/>
            <a:lightRig rig="threePt" dir="t"/>
          </a:scene3d>
          <a:sp3d>
            <a:bevelT prst="relaxedInset"/>
          </a:sp3d>
        </p:spPr>
        <p:txBody>
          <a:bodyPr>
            <a:spAutoFit/>
            <a:sp3d extrusionH="57150">
              <a:bevelT w="38100" h="38100"/>
            </a:sp3d>
          </a:bodyPr>
          <a:lstStyle/>
          <a:p>
            <a:pPr algn="ctr" eaLnBrk="1" hangingPunct="1">
              <a:defRPr/>
            </a:pPr>
            <a:r>
              <a:rPr lang="en-US" sz="2400" b="1" dirty="0" err="1"/>
              <a:t>Các</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nguy</a:t>
            </a:r>
            <a:r>
              <a:rPr lang="en-US" sz="2400" b="1" dirty="0"/>
              <a:t> </a:t>
            </a:r>
            <a:r>
              <a:rPr lang="en-US" sz="2400" b="1" dirty="0" err="1"/>
              <a:t>hiểm</a:t>
            </a:r>
            <a:r>
              <a:rPr lang="en-US" sz="2400" b="1" dirty="0"/>
              <a:t> </a:t>
            </a:r>
            <a:r>
              <a:rPr lang="en-US" sz="2400" b="1" dirty="0" err="1"/>
              <a:t>luôn</a:t>
            </a:r>
            <a:r>
              <a:rPr lang="en-US" sz="2400" b="1" dirty="0"/>
              <a:t> </a:t>
            </a:r>
            <a:r>
              <a:rPr lang="en-US" sz="2400" b="1" dirty="0" err="1"/>
              <a:t>có</a:t>
            </a:r>
            <a:r>
              <a:rPr lang="en-US" sz="2400" b="1" dirty="0"/>
              <a:t> </a:t>
            </a:r>
            <a:r>
              <a:rPr lang="en-US" sz="2400" b="1" dirty="0" err="1"/>
              <a:t>thể</a:t>
            </a:r>
            <a:r>
              <a:rPr lang="en-US" sz="2400" b="1" dirty="0"/>
              <a:t> </a:t>
            </a:r>
            <a:r>
              <a:rPr lang="en-US" sz="2400" b="1" dirty="0" err="1"/>
              <a:t>xảy</a:t>
            </a:r>
            <a:r>
              <a:rPr lang="en-US" sz="2400" b="1" dirty="0"/>
              <a:t> </a:t>
            </a:r>
            <a:r>
              <a:rPr lang="en-US" sz="2400" b="1" dirty="0" err="1"/>
              <a:t>ra</a:t>
            </a:r>
            <a:r>
              <a:rPr lang="en-US" sz="2400" b="1" dirty="0"/>
              <a:t> </a:t>
            </a:r>
            <a:r>
              <a:rPr lang="en-US" sz="2400" b="1" dirty="0" err="1"/>
              <a:t>trên</a:t>
            </a:r>
            <a:r>
              <a:rPr lang="en-US" sz="2400" b="1" dirty="0"/>
              <a:t> </a:t>
            </a:r>
            <a:r>
              <a:rPr lang="en-US" sz="2400" b="1" dirty="0" err="1"/>
              <a:t>đường</a:t>
            </a:r>
            <a:endParaRPr lang="en-US" sz="2400" b="1" dirty="0"/>
          </a:p>
          <a:p>
            <a:pPr algn="ctr" eaLnBrk="1" hangingPunct="1">
              <a:defRPr/>
            </a:pPr>
            <a:r>
              <a:rPr lang="en-US" sz="2400" b="1" dirty="0"/>
              <a:t> </a:t>
            </a:r>
          </a:p>
        </p:txBody>
      </p:sp>
      <p:sp>
        <p:nvSpPr>
          <p:cNvPr id="7" name="Rectangle 6"/>
          <p:cNvSpPr>
            <a:spLocks noChangeArrowheads="1"/>
          </p:cNvSpPr>
          <p:nvPr/>
        </p:nvSpPr>
        <p:spPr bwMode="auto">
          <a:xfrm>
            <a:off x="338138" y="5686425"/>
            <a:ext cx="8763000" cy="8302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b="1"/>
              <a:t>Cần tạo thói quen quan sát và dự đoán trước những</a:t>
            </a:r>
          </a:p>
          <a:p>
            <a:pPr algn="ctr" eaLnBrk="1" hangingPunct="1">
              <a:spcBef>
                <a:spcPct val="0"/>
              </a:spcBef>
              <a:buFontTx/>
              <a:buNone/>
            </a:pPr>
            <a:r>
              <a:rPr lang="en-US" altLang="en-US" sz="2400" b="1"/>
              <a:t> tình huống bất ngờ có thể xảy ra để phòng tránh kịp thời</a:t>
            </a:r>
          </a:p>
        </p:txBody>
      </p:sp>
      <p:sp>
        <p:nvSpPr>
          <p:cNvPr id="15" name="AutoShape 3"/>
          <p:cNvSpPr>
            <a:spLocks noChangeArrowheads="1"/>
          </p:cNvSpPr>
          <p:nvPr/>
        </p:nvSpPr>
        <p:spPr bwMode="gray">
          <a:xfrm rot="10800000">
            <a:off x="2506663" y="4835525"/>
            <a:ext cx="3756025" cy="674688"/>
          </a:xfrm>
          <a:prstGeom prst="upArrow">
            <a:avLst>
              <a:gd name="adj1" fmla="val 57824"/>
              <a:gd name="adj2" fmla="val 54398"/>
            </a:avLst>
          </a:prstGeom>
          <a:gradFill rotWithShape="1">
            <a:gsLst>
              <a:gs pos="0">
                <a:schemeClr val="hlink"/>
              </a:gs>
              <a:gs pos="100000">
                <a:srgbClr val="F1F5FD"/>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23237" name="Slide Number Placeholder 9"/>
          <p:cNvSpPr txBox="1">
            <a:spLocks/>
          </p:cNvSpPr>
          <p:nvPr/>
        </p:nvSpPr>
        <p:spPr bwMode="auto">
          <a:xfrm>
            <a:off x="8610600" y="42863"/>
            <a:ext cx="4905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EC4F20EF-5449-4A96-890D-3DD8572D869F}" type="slidenum">
              <a:rPr lang="en-US" altLang="en-US" sz="1800" b="1"/>
              <a:pPr algn="r" eaLnBrk="1" hangingPunct="1">
                <a:spcBef>
                  <a:spcPct val="0"/>
                </a:spcBef>
                <a:buFontTx/>
                <a:buNone/>
              </a:pPr>
              <a:t>11</a:t>
            </a:fld>
            <a:endParaRPr lang="en-US" altLang="en-US" sz="1800" b="1"/>
          </a:p>
        </p:txBody>
      </p:sp>
      <p:pic>
        <p:nvPicPr>
          <p:cNvPr id="16" name="Picture 15"/>
          <p:cNvPicPr>
            <a:picLocks noChangeAspect="1"/>
          </p:cNvPicPr>
          <p:nvPr/>
        </p:nvPicPr>
        <p:blipFill>
          <a:blip r:embed="rId3"/>
          <a:stretch>
            <a:fillRect/>
          </a:stretch>
        </p:blipFill>
        <p:spPr>
          <a:xfrm>
            <a:off x="6953122" y="1268607"/>
            <a:ext cx="1657478" cy="1576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4"/>
          <a:stretch>
            <a:fillRect/>
          </a:stretch>
        </p:blipFill>
        <p:spPr>
          <a:xfrm>
            <a:off x="338138" y="1282833"/>
            <a:ext cx="1833464" cy="15764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a:blip r:embed="rId5"/>
          <a:stretch>
            <a:fillRect/>
          </a:stretch>
        </p:blipFill>
        <p:spPr>
          <a:xfrm>
            <a:off x="3637166" y="1297270"/>
            <a:ext cx="1779787" cy="1547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6"/>
          <a:stretch>
            <a:fillRect/>
          </a:stretch>
        </p:blipFill>
        <p:spPr>
          <a:xfrm>
            <a:off x="1988477" y="3022024"/>
            <a:ext cx="1760882" cy="1635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7"/>
          <a:stretch>
            <a:fillRect/>
          </a:stretch>
        </p:blipFill>
        <p:spPr>
          <a:xfrm>
            <a:off x="5347491" y="3022024"/>
            <a:ext cx="1828805" cy="1627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3243" name="TextBox 1"/>
          <p:cNvSpPr txBox="1">
            <a:spLocks noChangeArrowheads="1"/>
          </p:cNvSpPr>
          <p:nvPr/>
        </p:nvSpPr>
        <p:spPr bwMode="auto">
          <a:xfrm>
            <a:off x="3236913" y="69850"/>
            <a:ext cx="2295525" cy="588963"/>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b="1">
                <a:solidFill>
                  <a:srgbClr val="00B050"/>
                </a:solidFill>
                <a:latin typeface="Tahoma" pitchFamily="34" charset="0"/>
                <a:ea typeface="MS PGothic" pitchFamily="34" charset="-128"/>
                <a:cs typeface="Tahoma" pitchFamily="34" charset="0"/>
              </a:rPr>
              <a:t>Nhắc nhở</a:t>
            </a:r>
          </a:p>
        </p:txBody>
      </p:sp>
    </p:spTree>
    <p:extLst>
      <p:ext uri="{BB962C8B-B14F-4D97-AF65-F5344CB8AC3E}">
        <p14:creationId xmlns:p14="http://schemas.microsoft.com/office/powerpoint/2010/main" val="3145420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4" descr="D:\phim ATGT da cat\honda-asimo-2.jpg"/>
          <p:cNvPicPr>
            <a:picLocks noChangeAspect="1" noChangeArrowheads="1"/>
          </p:cNvPicPr>
          <p:nvPr/>
        </p:nvPicPr>
        <p:blipFill>
          <a:blip r:embed="rId3">
            <a:extLst>
              <a:ext uri="{28A0092B-C50C-407E-A947-70E740481C1C}">
                <a14:useLocalDpi xmlns:a14="http://schemas.microsoft.com/office/drawing/2010/main" val="0"/>
              </a:ext>
            </a:extLst>
          </a:blip>
          <a:srcRect l="1981" r="2913"/>
          <a:stretch>
            <a:fillRect/>
          </a:stretch>
        </p:blipFill>
        <p:spPr bwMode="auto">
          <a:xfrm>
            <a:off x="152400" y="1114425"/>
            <a:ext cx="24876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3" name="Picture 46" descr="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475" y="363538"/>
            <a:ext cx="9842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bwMode="auto">
          <a:xfrm>
            <a:off x="2144352" y="2304290"/>
            <a:ext cx="6151658" cy="2553891"/>
          </a:xfrm>
          <a:prstGeom prst="roundRect">
            <a:avLst/>
          </a:prstGeom>
          <a:solidFill>
            <a:srgbClr val="FFFF99"/>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threePt" dir="t"/>
            </a:scene3d>
            <a:sp3d extrusionH="57150">
              <a:bevelT w="38100" h="38100"/>
            </a:sp3d>
          </a:bodyPr>
          <a:lstStyle/>
          <a:p>
            <a:pPr algn="just" eaLnBrk="1" hangingPunct="1">
              <a:lnSpc>
                <a:spcPct val="150000"/>
              </a:lnSpc>
              <a:defRPr/>
            </a:pPr>
            <a:r>
              <a:rPr lang="en-US" sz="2400" b="1" dirty="0" err="1">
                <a:solidFill>
                  <a:schemeClr val="tx1">
                    <a:lumMod val="95000"/>
                    <a:lumOff val="5000"/>
                  </a:schemeClr>
                </a:solidFill>
              </a:rPr>
              <a:t>Hãy</a:t>
            </a:r>
            <a:r>
              <a:rPr lang="en-US" sz="2400" b="1" dirty="0">
                <a:solidFill>
                  <a:schemeClr val="tx1">
                    <a:lumMod val="95000"/>
                    <a:lumOff val="5000"/>
                  </a:schemeClr>
                </a:solidFill>
              </a:rPr>
              <a:t> chia </a:t>
            </a:r>
            <a:r>
              <a:rPr lang="en-US" sz="2400" b="1" dirty="0" err="1">
                <a:solidFill>
                  <a:schemeClr val="tx1">
                    <a:lumMod val="95000"/>
                    <a:lumOff val="5000"/>
                  </a:schemeClr>
                </a:solidFill>
              </a:rPr>
              <a:t>sẻ</a:t>
            </a:r>
            <a:r>
              <a:rPr lang="en-US" sz="2400" b="1" dirty="0">
                <a:solidFill>
                  <a:schemeClr val="tx1">
                    <a:lumMod val="95000"/>
                    <a:lumOff val="5000"/>
                  </a:schemeClr>
                </a:solidFill>
              </a:rPr>
              <a:t> </a:t>
            </a:r>
            <a:r>
              <a:rPr lang="en-US" sz="2400" b="1" dirty="0" err="1">
                <a:solidFill>
                  <a:schemeClr val="tx1">
                    <a:lumMod val="95000"/>
                    <a:lumOff val="5000"/>
                  </a:schemeClr>
                </a:solidFill>
              </a:rPr>
              <a:t>lại</a:t>
            </a:r>
            <a:r>
              <a:rPr lang="en-US" sz="2400" b="1" dirty="0">
                <a:solidFill>
                  <a:schemeClr val="tx1">
                    <a:lumMod val="95000"/>
                    <a:lumOff val="5000"/>
                  </a:schemeClr>
                </a:solidFill>
              </a:rPr>
              <a:t> </a:t>
            </a:r>
            <a:r>
              <a:rPr lang="en-US" sz="2400" b="1" dirty="0" err="1">
                <a:solidFill>
                  <a:schemeClr val="tx1">
                    <a:lumMod val="95000"/>
                    <a:lumOff val="5000"/>
                  </a:schemeClr>
                </a:solidFill>
              </a:rPr>
              <a:t>một</a:t>
            </a:r>
            <a:r>
              <a:rPr lang="en-US" sz="2400" b="1" dirty="0">
                <a:solidFill>
                  <a:schemeClr val="tx1">
                    <a:lumMod val="95000"/>
                    <a:lumOff val="5000"/>
                  </a:schemeClr>
                </a:solidFill>
              </a:rPr>
              <a:t> </a:t>
            </a:r>
            <a:r>
              <a:rPr lang="en-US" sz="2400" b="1" dirty="0" err="1">
                <a:solidFill>
                  <a:schemeClr val="tx1">
                    <a:lumMod val="95000"/>
                    <a:lumOff val="5000"/>
                  </a:schemeClr>
                </a:solidFill>
              </a:rPr>
              <a:t>tình</a:t>
            </a:r>
            <a:r>
              <a:rPr lang="en-US" sz="2400" b="1" dirty="0">
                <a:solidFill>
                  <a:schemeClr val="tx1">
                    <a:lumMod val="95000"/>
                    <a:lumOff val="5000"/>
                  </a:schemeClr>
                </a:solidFill>
              </a:rPr>
              <a:t> </a:t>
            </a:r>
            <a:r>
              <a:rPr lang="en-US" sz="2400" b="1" dirty="0" err="1">
                <a:solidFill>
                  <a:schemeClr val="tx1">
                    <a:lumMod val="95000"/>
                    <a:lumOff val="5000"/>
                  </a:schemeClr>
                </a:solidFill>
              </a:rPr>
              <a:t>huống</a:t>
            </a:r>
            <a:r>
              <a:rPr lang="en-US" sz="2400" b="1" dirty="0">
                <a:solidFill>
                  <a:schemeClr val="tx1">
                    <a:lumMod val="95000"/>
                    <a:lumOff val="5000"/>
                  </a:schemeClr>
                </a:solidFill>
              </a:rPr>
              <a:t> </a:t>
            </a:r>
            <a:r>
              <a:rPr lang="en-US" sz="2400" b="1" dirty="0" err="1">
                <a:solidFill>
                  <a:schemeClr val="tx1">
                    <a:lumMod val="95000"/>
                    <a:lumOff val="5000"/>
                  </a:schemeClr>
                </a:solidFill>
              </a:rPr>
              <a:t>nguy</a:t>
            </a:r>
            <a:r>
              <a:rPr lang="en-US" sz="2400" b="1" dirty="0">
                <a:solidFill>
                  <a:schemeClr val="tx1">
                    <a:lumMod val="95000"/>
                    <a:lumOff val="5000"/>
                  </a:schemeClr>
                </a:solidFill>
              </a:rPr>
              <a:t> </a:t>
            </a:r>
            <a:r>
              <a:rPr lang="en-US" sz="2400" b="1" dirty="0" err="1">
                <a:solidFill>
                  <a:schemeClr val="tx1">
                    <a:lumMod val="95000"/>
                    <a:lumOff val="5000"/>
                  </a:schemeClr>
                </a:solidFill>
              </a:rPr>
              <a:t>hiểm</a:t>
            </a:r>
            <a:r>
              <a:rPr lang="en-US" sz="2400" b="1" dirty="0">
                <a:solidFill>
                  <a:schemeClr val="tx1">
                    <a:lumMod val="95000"/>
                    <a:lumOff val="5000"/>
                  </a:schemeClr>
                </a:solidFill>
              </a:rPr>
              <a:t> </a:t>
            </a:r>
            <a:r>
              <a:rPr lang="en-US" sz="2400" b="1" dirty="0" err="1">
                <a:solidFill>
                  <a:schemeClr val="tx1">
                    <a:lumMod val="95000"/>
                    <a:lumOff val="5000"/>
                  </a:schemeClr>
                </a:solidFill>
              </a:rPr>
              <a:t>mà</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em</a:t>
            </a:r>
            <a:r>
              <a:rPr lang="en-US" sz="2400" b="1" dirty="0">
                <a:solidFill>
                  <a:schemeClr val="tx1">
                    <a:lumMod val="95000"/>
                    <a:lumOff val="5000"/>
                  </a:schemeClr>
                </a:solidFill>
              </a:rPr>
              <a:t> </a:t>
            </a:r>
            <a:r>
              <a:rPr lang="en-US" sz="2400" b="1" dirty="0" err="1">
                <a:solidFill>
                  <a:schemeClr val="tx1">
                    <a:lumMod val="95000"/>
                    <a:lumOff val="5000"/>
                  </a:schemeClr>
                </a:solidFill>
              </a:rPr>
              <a:t>hoặc</a:t>
            </a:r>
            <a:r>
              <a:rPr lang="en-US" sz="2400" b="1" dirty="0">
                <a:solidFill>
                  <a:schemeClr val="tx1">
                    <a:lumMod val="95000"/>
                    <a:lumOff val="5000"/>
                  </a:schemeClr>
                </a:solidFill>
              </a:rPr>
              <a:t> </a:t>
            </a:r>
            <a:r>
              <a:rPr lang="en-US" sz="2400" b="1" dirty="0" err="1">
                <a:solidFill>
                  <a:schemeClr val="tx1">
                    <a:lumMod val="95000"/>
                    <a:lumOff val="5000"/>
                  </a:schemeClr>
                </a:solidFill>
              </a:rPr>
              <a:t>người</a:t>
            </a:r>
            <a:r>
              <a:rPr lang="en-US" sz="2400" b="1" dirty="0">
                <a:solidFill>
                  <a:schemeClr val="tx1">
                    <a:lumMod val="95000"/>
                    <a:lumOff val="5000"/>
                  </a:schemeClr>
                </a:solidFill>
              </a:rPr>
              <a:t> </a:t>
            </a:r>
            <a:r>
              <a:rPr lang="en-US" sz="2400" b="1" dirty="0" err="1">
                <a:solidFill>
                  <a:schemeClr val="tx1">
                    <a:lumMod val="95000"/>
                    <a:lumOff val="5000"/>
                  </a:schemeClr>
                </a:solidFill>
              </a:rPr>
              <a:t>nhà</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em</a:t>
            </a:r>
            <a:r>
              <a:rPr lang="en-US" sz="2400" b="1" dirty="0">
                <a:solidFill>
                  <a:schemeClr val="tx1">
                    <a:lumMod val="95000"/>
                    <a:lumOff val="5000"/>
                  </a:schemeClr>
                </a:solidFill>
              </a:rPr>
              <a:t> </a:t>
            </a:r>
            <a:r>
              <a:rPr lang="en-US" sz="2400" b="1" dirty="0" err="1">
                <a:solidFill>
                  <a:schemeClr val="tx1">
                    <a:lumMod val="95000"/>
                    <a:lumOff val="5000"/>
                  </a:schemeClr>
                </a:solidFill>
              </a:rPr>
              <a:t>đã</a:t>
            </a:r>
            <a:r>
              <a:rPr lang="en-US" sz="2400" b="1" dirty="0">
                <a:solidFill>
                  <a:schemeClr val="tx1">
                    <a:lumMod val="95000"/>
                    <a:lumOff val="5000"/>
                  </a:schemeClr>
                </a:solidFill>
              </a:rPr>
              <a:t> </a:t>
            </a:r>
            <a:r>
              <a:rPr lang="en-US" sz="2400" b="1" dirty="0" err="1">
                <a:solidFill>
                  <a:schemeClr val="tx1">
                    <a:lumMod val="95000"/>
                    <a:lumOff val="5000"/>
                  </a:schemeClr>
                </a:solidFill>
              </a:rPr>
              <a:t>gặp</a:t>
            </a:r>
            <a:r>
              <a:rPr lang="en-US" sz="2400" b="1" dirty="0">
                <a:solidFill>
                  <a:schemeClr val="tx1">
                    <a:lumMod val="95000"/>
                    <a:lumOff val="5000"/>
                  </a:schemeClr>
                </a:solidFill>
              </a:rPr>
              <a:t> </a:t>
            </a:r>
            <a:r>
              <a:rPr lang="en-US" sz="2400" b="1" dirty="0" err="1">
                <a:solidFill>
                  <a:schemeClr val="tx1">
                    <a:lumMod val="95000"/>
                    <a:lumOff val="5000"/>
                  </a:schemeClr>
                </a:solidFill>
              </a:rPr>
              <a:t>phải</a:t>
            </a:r>
            <a:r>
              <a:rPr lang="en-US" sz="2400" b="1" dirty="0">
                <a:solidFill>
                  <a:schemeClr val="tx1">
                    <a:lumMod val="95000"/>
                    <a:lumOff val="5000"/>
                  </a:schemeClr>
                </a:solidFill>
              </a:rPr>
              <a:t> </a:t>
            </a:r>
            <a:r>
              <a:rPr lang="en-US" sz="2400" b="1" dirty="0" err="1">
                <a:solidFill>
                  <a:schemeClr val="tx1">
                    <a:lumMod val="95000"/>
                    <a:lumOff val="5000"/>
                  </a:schemeClr>
                </a:solidFill>
              </a:rPr>
              <a:t>khi</a:t>
            </a:r>
            <a:r>
              <a:rPr lang="en-US" sz="2400" b="1" dirty="0">
                <a:solidFill>
                  <a:schemeClr val="tx1">
                    <a:lumMod val="95000"/>
                    <a:lumOff val="5000"/>
                  </a:schemeClr>
                </a:solidFill>
              </a:rPr>
              <a:t> </a:t>
            </a:r>
            <a:r>
              <a:rPr lang="en-US" sz="2400" b="1" dirty="0" err="1">
                <a:solidFill>
                  <a:schemeClr val="tx1">
                    <a:lumMod val="95000"/>
                    <a:lumOff val="5000"/>
                  </a:schemeClr>
                </a:solidFill>
              </a:rPr>
              <a:t>tham</a:t>
            </a:r>
            <a:r>
              <a:rPr lang="en-US" sz="2400" b="1" dirty="0">
                <a:solidFill>
                  <a:schemeClr val="tx1">
                    <a:lumMod val="95000"/>
                    <a:lumOff val="5000"/>
                  </a:schemeClr>
                </a:solidFill>
              </a:rPr>
              <a:t> </a:t>
            </a:r>
            <a:r>
              <a:rPr lang="en-US" sz="2400" b="1" dirty="0" err="1">
                <a:solidFill>
                  <a:schemeClr val="tx1">
                    <a:lumMod val="95000"/>
                    <a:lumOff val="5000"/>
                  </a:schemeClr>
                </a:solidFill>
              </a:rPr>
              <a:t>gia</a:t>
            </a:r>
            <a:r>
              <a:rPr lang="en-US" sz="2400" b="1" dirty="0">
                <a:solidFill>
                  <a:schemeClr val="tx1">
                    <a:lumMod val="95000"/>
                    <a:lumOff val="5000"/>
                  </a:schemeClr>
                </a:solidFill>
              </a:rPr>
              <a:t> </a:t>
            </a:r>
            <a:r>
              <a:rPr lang="en-US" sz="2400" b="1" dirty="0" err="1">
                <a:solidFill>
                  <a:schemeClr val="tx1">
                    <a:lumMod val="95000"/>
                    <a:lumOff val="5000"/>
                  </a:schemeClr>
                </a:solidFill>
              </a:rPr>
              <a:t>giao</a:t>
            </a:r>
            <a:r>
              <a:rPr lang="en-US" sz="2400" b="1" dirty="0">
                <a:solidFill>
                  <a:schemeClr val="tx1">
                    <a:lumMod val="95000"/>
                    <a:lumOff val="5000"/>
                  </a:schemeClr>
                </a:solidFill>
              </a:rPr>
              <a:t> </a:t>
            </a:r>
            <a:r>
              <a:rPr lang="en-US" sz="2400" b="1" dirty="0" err="1">
                <a:solidFill>
                  <a:schemeClr val="tx1">
                    <a:lumMod val="95000"/>
                    <a:lumOff val="5000"/>
                  </a:schemeClr>
                </a:solidFill>
              </a:rPr>
              <a:t>thông</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cách</a:t>
            </a:r>
            <a:r>
              <a:rPr lang="en-US" sz="2400" b="1" dirty="0">
                <a:solidFill>
                  <a:schemeClr val="tx1">
                    <a:lumMod val="95000"/>
                    <a:lumOff val="5000"/>
                  </a:schemeClr>
                </a:solidFill>
              </a:rPr>
              <a:t> </a:t>
            </a:r>
            <a:r>
              <a:rPr lang="en-US" sz="2400" b="1" dirty="0" err="1">
                <a:solidFill>
                  <a:schemeClr val="tx1">
                    <a:lumMod val="95000"/>
                    <a:lumOff val="5000"/>
                  </a:schemeClr>
                </a:solidFill>
              </a:rPr>
              <a:t>phòng</a:t>
            </a:r>
            <a:r>
              <a:rPr lang="en-US" sz="2400" b="1" dirty="0">
                <a:solidFill>
                  <a:schemeClr val="tx1">
                    <a:lumMod val="95000"/>
                    <a:lumOff val="5000"/>
                  </a:schemeClr>
                </a:solidFill>
              </a:rPr>
              <a:t> </a:t>
            </a:r>
            <a:r>
              <a:rPr lang="en-US" sz="2400" b="1" dirty="0" err="1">
                <a:solidFill>
                  <a:schemeClr val="tx1">
                    <a:lumMod val="95000"/>
                    <a:lumOff val="5000"/>
                  </a:schemeClr>
                </a:solidFill>
              </a:rPr>
              <a:t>tránh</a:t>
            </a:r>
            <a:r>
              <a:rPr lang="en-US" sz="2400" b="1" dirty="0">
                <a:solidFill>
                  <a:schemeClr val="tx1">
                    <a:lumMod val="95000"/>
                    <a:lumOff val="5000"/>
                  </a:schemeClr>
                </a:solidFill>
              </a:rPr>
              <a:t> </a:t>
            </a:r>
            <a:r>
              <a:rPr lang="en-US" sz="2400" b="1" dirty="0" err="1">
                <a:solidFill>
                  <a:schemeClr val="tx1">
                    <a:lumMod val="95000"/>
                    <a:lumOff val="5000"/>
                  </a:schemeClr>
                </a:solidFill>
              </a:rPr>
              <a:t>nguy</a:t>
            </a:r>
            <a:r>
              <a:rPr lang="en-US" sz="2400" b="1" dirty="0">
                <a:solidFill>
                  <a:schemeClr val="tx1">
                    <a:lumMod val="95000"/>
                    <a:lumOff val="5000"/>
                  </a:schemeClr>
                </a:solidFill>
              </a:rPr>
              <a:t> </a:t>
            </a:r>
            <a:r>
              <a:rPr lang="en-US" sz="2400" b="1" dirty="0" err="1">
                <a:solidFill>
                  <a:schemeClr val="tx1">
                    <a:lumMod val="95000"/>
                    <a:lumOff val="5000"/>
                  </a:schemeClr>
                </a:solidFill>
              </a:rPr>
              <a:t>hiểm</a:t>
            </a:r>
            <a:r>
              <a:rPr lang="en-US" sz="2400" b="1" dirty="0">
                <a:solidFill>
                  <a:schemeClr val="tx1">
                    <a:lumMod val="95000"/>
                    <a:lumOff val="5000"/>
                  </a:schemeClr>
                </a:solidFill>
              </a:rPr>
              <a:t> </a:t>
            </a:r>
            <a:r>
              <a:rPr lang="en-US" sz="2400" b="1" dirty="0" err="1">
                <a:solidFill>
                  <a:schemeClr val="tx1">
                    <a:lumMod val="95000"/>
                    <a:lumOff val="5000"/>
                  </a:schemeClr>
                </a:solidFill>
              </a:rPr>
              <a:t>đó</a:t>
            </a:r>
            <a:endParaRPr lang="en-US" sz="2400" b="1" dirty="0">
              <a:solidFill>
                <a:schemeClr val="tx1">
                  <a:lumMod val="95000"/>
                  <a:lumOff val="5000"/>
                </a:schemeClr>
              </a:solidFill>
            </a:endParaRPr>
          </a:p>
        </p:txBody>
      </p:sp>
      <p:sp>
        <p:nvSpPr>
          <p:cNvPr id="225285" name="Slide Number Placeholder 9"/>
          <p:cNvSpPr txBox="1">
            <a:spLocks/>
          </p:cNvSpPr>
          <p:nvPr/>
        </p:nvSpPr>
        <p:spPr bwMode="auto">
          <a:xfrm>
            <a:off x="8610600" y="42863"/>
            <a:ext cx="4905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4EDE15AF-942D-4568-B514-556355AC7EF7}" type="slidenum">
              <a:rPr lang="en-US" altLang="en-US" sz="1800" b="1"/>
              <a:pPr algn="r" eaLnBrk="1" hangingPunct="1">
                <a:spcBef>
                  <a:spcPct val="0"/>
                </a:spcBef>
                <a:buFontTx/>
                <a:buNone/>
              </a:pPr>
              <a:t>12</a:t>
            </a:fld>
            <a:endParaRPr lang="en-US" altLang="en-US" sz="1800" b="1"/>
          </a:p>
        </p:txBody>
      </p:sp>
      <p:sp>
        <p:nvSpPr>
          <p:cNvPr id="225286" name="TextBox 1"/>
          <p:cNvSpPr txBox="1">
            <a:spLocks noChangeArrowheads="1"/>
          </p:cNvSpPr>
          <p:nvPr/>
        </p:nvSpPr>
        <p:spPr bwMode="auto">
          <a:xfrm>
            <a:off x="2895600" y="314325"/>
            <a:ext cx="4776788" cy="584200"/>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b="1">
                <a:solidFill>
                  <a:srgbClr val="00B050"/>
                </a:solidFill>
                <a:latin typeface="Tahoma" pitchFamily="34" charset="0"/>
                <a:ea typeface="MS PGothic" pitchFamily="34" charset="-128"/>
                <a:cs typeface="Tahoma" pitchFamily="34" charset="0"/>
              </a:rPr>
              <a:t>Bài tập về nhà</a:t>
            </a:r>
          </a:p>
        </p:txBody>
      </p:sp>
      <p:sp>
        <p:nvSpPr>
          <p:cNvPr id="225287" name="AutoShape 16"/>
          <p:cNvSpPr>
            <a:spLocks noChangeArrowheads="1"/>
          </p:cNvSpPr>
          <p:nvPr/>
        </p:nvSpPr>
        <p:spPr bwMode="auto">
          <a:xfrm>
            <a:off x="457200" y="5867400"/>
            <a:ext cx="493713" cy="539750"/>
          </a:xfrm>
          <a:prstGeom prst="star4">
            <a:avLst>
              <a:gd name="adj" fmla="val 12500"/>
            </a:avLst>
          </a:prstGeom>
          <a:gradFill rotWithShape="1">
            <a:gsLst>
              <a:gs pos="0">
                <a:srgbClr val="FFF200"/>
              </a:gs>
              <a:gs pos="45000">
                <a:srgbClr val="FF7A00"/>
              </a:gs>
              <a:gs pos="70000">
                <a:srgbClr val="FF0300"/>
              </a:gs>
              <a:gs pos="100000">
                <a:srgbClr val="4D0808"/>
              </a:gs>
            </a:gsLst>
            <a:lin ang="5400000"/>
          </a:gradFill>
          <a:ln w="9525">
            <a:solidFill>
              <a:srgbClr val="FFFF00"/>
            </a:solidFill>
            <a:miter lim="800000"/>
            <a:headEnd/>
            <a:tailEnd/>
          </a:ln>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vi-VN" altLang="en-US" sz="1800"/>
          </a:p>
        </p:txBody>
      </p:sp>
      <p:sp>
        <p:nvSpPr>
          <p:cNvPr id="225288" name="AutoShape 16"/>
          <p:cNvSpPr>
            <a:spLocks noChangeArrowheads="1"/>
          </p:cNvSpPr>
          <p:nvPr/>
        </p:nvSpPr>
        <p:spPr bwMode="auto">
          <a:xfrm>
            <a:off x="8261350" y="5938838"/>
            <a:ext cx="392113" cy="539750"/>
          </a:xfrm>
          <a:prstGeom prst="star4">
            <a:avLst>
              <a:gd name="adj" fmla="val 12500"/>
            </a:avLst>
          </a:prstGeom>
          <a:gradFill rotWithShape="1">
            <a:gsLst>
              <a:gs pos="0">
                <a:srgbClr val="FFF200"/>
              </a:gs>
              <a:gs pos="45000">
                <a:srgbClr val="FF7A00"/>
              </a:gs>
              <a:gs pos="70000">
                <a:srgbClr val="FF0300"/>
              </a:gs>
              <a:gs pos="100000">
                <a:srgbClr val="4D0808"/>
              </a:gs>
            </a:gsLst>
            <a:lin ang="5400000"/>
          </a:gradFill>
          <a:ln w="9525">
            <a:solidFill>
              <a:srgbClr val="FFFF00"/>
            </a:solidFill>
            <a:miter lim="800000"/>
            <a:headEnd/>
            <a:tailEnd/>
          </a:ln>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vi-VN" altLang="en-US" sz="1800"/>
          </a:p>
        </p:txBody>
      </p:sp>
    </p:spTree>
    <p:extLst>
      <p:ext uri="{BB962C8B-B14F-4D97-AF65-F5344CB8AC3E}">
        <p14:creationId xmlns:p14="http://schemas.microsoft.com/office/powerpoint/2010/main" val="2666013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3" descr="G:\GIAO TRINH\DAO TAO KID\GIAO AN DIEN TU\3D Last Child in the 3D Apple Woo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71800" y="3048000"/>
            <a:ext cx="4267200" cy="1752600"/>
          </a:xfrm>
          <a:prstGeom prst="rect">
            <a:avLst/>
          </a:prstGeom>
        </p:spPr>
        <p:txBody>
          <a:bodyPr wrap="none">
            <a:prstTxWarp prst="textChevron">
              <a:avLst/>
            </a:prstTxWarp>
            <a:spAutoFit/>
            <a:scene3d>
              <a:camera prst="orthographicFront"/>
              <a:lightRig rig="threePt" dir="t"/>
            </a:scene3d>
            <a:sp3d extrusionH="57150">
              <a:bevelT w="38100" h="38100"/>
            </a:sp3d>
          </a:bodyPr>
          <a:lstStyle/>
          <a:p>
            <a:pPr eaLnBrk="1" hangingPunct="1">
              <a:defRPr/>
            </a:pPr>
            <a:r>
              <a:rPr lang="en-US" sz="1100" b="1" dirty="0" err="1">
                <a:solidFill>
                  <a:srgbClr val="0070C0"/>
                </a:solidFill>
                <a:effectLst>
                  <a:outerShdw blurRad="63500" sx="102000" sy="102000" algn="ctr" rotWithShape="0">
                    <a:prstClr val="black">
                      <a:alpha val="40000"/>
                    </a:prstClr>
                  </a:outerShdw>
                </a:effectLst>
              </a:rPr>
              <a:t>Chúc</a:t>
            </a:r>
            <a:r>
              <a:rPr lang="en-US" sz="1100" b="1" dirty="0">
                <a:solidFill>
                  <a:srgbClr val="0070C0"/>
                </a:solidFill>
                <a:effectLst>
                  <a:outerShdw blurRad="63500" sx="102000" sy="102000" algn="ctr" rotWithShape="0">
                    <a:prstClr val="black">
                      <a:alpha val="40000"/>
                    </a:prstClr>
                  </a:outerShdw>
                </a:effectLst>
              </a:rPr>
              <a:t> </a:t>
            </a:r>
            <a:r>
              <a:rPr lang="en-US" sz="1100" b="1" dirty="0" err="1">
                <a:solidFill>
                  <a:srgbClr val="0070C0"/>
                </a:solidFill>
                <a:effectLst>
                  <a:outerShdw blurRad="63500" sx="102000" sy="102000" algn="ctr" rotWithShape="0">
                    <a:prstClr val="black">
                      <a:alpha val="40000"/>
                    </a:prstClr>
                  </a:outerShdw>
                </a:effectLst>
              </a:rPr>
              <a:t>các</a:t>
            </a:r>
            <a:r>
              <a:rPr lang="en-US" sz="1100" b="1" dirty="0">
                <a:solidFill>
                  <a:srgbClr val="0070C0"/>
                </a:solidFill>
                <a:effectLst>
                  <a:outerShdw blurRad="63500" sx="102000" sy="102000" algn="ctr" rotWithShape="0">
                    <a:prstClr val="black">
                      <a:alpha val="40000"/>
                    </a:prstClr>
                  </a:outerShdw>
                </a:effectLst>
              </a:rPr>
              <a:t> </a:t>
            </a:r>
            <a:r>
              <a:rPr lang="en-US" sz="1100" b="1" dirty="0" err="1">
                <a:solidFill>
                  <a:srgbClr val="0070C0"/>
                </a:solidFill>
                <a:effectLst>
                  <a:outerShdw blurRad="63500" sx="102000" sy="102000" algn="ctr" rotWithShape="0">
                    <a:prstClr val="black">
                      <a:alpha val="40000"/>
                    </a:prstClr>
                  </a:outerShdw>
                </a:effectLst>
              </a:rPr>
              <a:t>em</a:t>
            </a:r>
            <a:r>
              <a:rPr lang="en-US" sz="1100" b="1" dirty="0">
                <a:solidFill>
                  <a:srgbClr val="0070C0"/>
                </a:solidFill>
                <a:effectLst>
                  <a:outerShdw blurRad="63500" sx="102000" sy="102000" algn="ctr" rotWithShape="0">
                    <a:prstClr val="black">
                      <a:alpha val="40000"/>
                    </a:prstClr>
                  </a:outerShdw>
                </a:effectLst>
              </a:rPr>
              <a:t> </a:t>
            </a:r>
            <a:r>
              <a:rPr lang="en-US" sz="1100" b="1" dirty="0" err="1">
                <a:solidFill>
                  <a:srgbClr val="0070C0"/>
                </a:solidFill>
                <a:effectLst>
                  <a:outerShdw blurRad="63500" sx="102000" sy="102000" algn="ctr" rotWithShape="0">
                    <a:prstClr val="black">
                      <a:alpha val="40000"/>
                    </a:prstClr>
                  </a:outerShdw>
                </a:effectLst>
              </a:rPr>
              <a:t>học</a:t>
            </a:r>
            <a:r>
              <a:rPr lang="en-US" sz="1100" b="1" dirty="0">
                <a:solidFill>
                  <a:srgbClr val="0070C0"/>
                </a:solidFill>
                <a:effectLst>
                  <a:outerShdw blurRad="63500" sx="102000" sy="102000" algn="ctr" rotWithShape="0">
                    <a:prstClr val="black">
                      <a:alpha val="40000"/>
                    </a:prstClr>
                  </a:outerShdw>
                </a:effectLst>
              </a:rPr>
              <a:t> </a:t>
            </a:r>
            <a:r>
              <a:rPr lang="en-US" sz="1100" b="1" dirty="0" err="1">
                <a:solidFill>
                  <a:srgbClr val="0070C0"/>
                </a:solidFill>
                <a:effectLst>
                  <a:outerShdw blurRad="63500" sx="102000" sy="102000" algn="ctr" rotWithShape="0">
                    <a:prstClr val="black">
                      <a:alpha val="40000"/>
                    </a:prstClr>
                  </a:outerShdw>
                </a:effectLst>
              </a:rPr>
              <a:t>tốt</a:t>
            </a:r>
            <a:r>
              <a:rPr lang="en-US" sz="1100" b="1" dirty="0">
                <a:solidFill>
                  <a:srgbClr val="0070C0"/>
                </a:solidFill>
                <a:effectLst>
                  <a:outerShdw blurRad="63500" sx="102000" sy="102000" algn="ctr" rotWithShape="0">
                    <a:prstClr val="black">
                      <a:alpha val="40000"/>
                    </a:prstClr>
                  </a:outerShdw>
                </a:effectLst>
              </a:rPr>
              <a:t> !</a:t>
            </a:r>
          </a:p>
        </p:txBody>
      </p:sp>
      <p:sp>
        <p:nvSpPr>
          <p:cNvPr id="227332" name="Slide Number Placeholder 9"/>
          <p:cNvSpPr txBox="1">
            <a:spLocks/>
          </p:cNvSpPr>
          <p:nvPr/>
        </p:nvSpPr>
        <p:spPr bwMode="auto">
          <a:xfrm>
            <a:off x="8610600" y="42863"/>
            <a:ext cx="4905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DED7D0BD-2A23-4990-AB6B-AF5EB6D32F27}" type="slidenum">
              <a:rPr lang="en-US" altLang="en-US" sz="1800" b="1"/>
              <a:pPr algn="r" eaLnBrk="1" hangingPunct="1">
                <a:spcBef>
                  <a:spcPct val="0"/>
                </a:spcBef>
                <a:buFontTx/>
                <a:buNone/>
              </a:pPr>
              <a:t>13</a:t>
            </a:fld>
            <a:endParaRPr lang="en-US" altLang="en-US" sz="1800" b="1"/>
          </a:p>
        </p:txBody>
      </p:sp>
    </p:spTree>
    <p:extLst>
      <p:ext uri="{BB962C8B-B14F-4D97-AF65-F5344CB8AC3E}">
        <p14:creationId xmlns:p14="http://schemas.microsoft.com/office/powerpoint/2010/main" val="689285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4" descr="D:\phim ATGT da cat\honda-asimo-2.jpg"/>
          <p:cNvPicPr>
            <a:picLocks noChangeAspect="1" noChangeArrowheads="1"/>
          </p:cNvPicPr>
          <p:nvPr/>
        </p:nvPicPr>
        <p:blipFill>
          <a:blip r:embed="rId3">
            <a:extLst>
              <a:ext uri="{28A0092B-C50C-407E-A947-70E740481C1C}">
                <a14:useLocalDpi xmlns:a14="http://schemas.microsoft.com/office/drawing/2010/main" val="0"/>
              </a:ext>
            </a:extLst>
          </a:blip>
          <a:srcRect l="1981" r="2913"/>
          <a:stretch>
            <a:fillRect/>
          </a:stretch>
        </p:blipFill>
        <p:spPr bwMode="auto">
          <a:xfrm>
            <a:off x="76200" y="838200"/>
            <a:ext cx="3048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7" name="Picture 22" descr="0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350" y="5395913"/>
            <a:ext cx="147955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8" name="Picture 29" descr="0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43926">
            <a:off x="2133600" y="2025650"/>
            <a:ext cx="6905625"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rot="21074596">
            <a:off x="2798271" y="2217953"/>
            <a:ext cx="2285949" cy="2308324"/>
          </a:xfrm>
          <a:prstGeom prst="rect">
            <a:avLst/>
          </a:prstGeom>
        </p:spPr>
        <p:txBody>
          <a:bodyPr>
            <a:spAutoFit/>
            <a:scene3d>
              <a:camera prst="orthographicFront"/>
              <a:lightRig rig="threePt" dir="t"/>
            </a:scene3d>
            <a:sp3d extrusionH="57150">
              <a:bevelT w="38100" h="38100"/>
            </a:sp3d>
          </a:bodyPr>
          <a:lstStyle/>
          <a:p>
            <a:pPr algn="ctr" eaLnBrk="1" hangingPunct="1">
              <a:defRPr/>
            </a:pPr>
            <a:r>
              <a:rPr lang="en-US" sz="2400" b="1" i="1" dirty="0"/>
              <a:t> </a:t>
            </a:r>
            <a:r>
              <a:rPr lang="en-US" sz="2400" b="1" i="1" dirty="0" err="1"/>
              <a:t>Trên</a:t>
            </a:r>
            <a:r>
              <a:rPr lang="en-US" sz="2400" b="1" i="1" dirty="0"/>
              <a:t> </a:t>
            </a:r>
            <a:r>
              <a:rPr lang="en-US" sz="2400" b="1" i="1" dirty="0" err="1"/>
              <a:t>đường</a:t>
            </a:r>
            <a:r>
              <a:rPr lang="en-US" sz="2400" b="1" i="1" dirty="0"/>
              <a:t> </a:t>
            </a:r>
            <a:r>
              <a:rPr lang="en-US" sz="2400" b="1" i="1" dirty="0" err="1"/>
              <a:t>đến</a:t>
            </a:r>
            <a:r>
              <a:rPr lang="en-US" sz="2400" b="1" i="1" dirty="0"/>
              <a:t> </a:t>
            </a:r>
            <a:r>
              <a:rPr lang="en-US" sz="2400" b="1" i="1" dirty="0" err="1"/>
              <a:t>trường</a:t>
            </a:r>
            <a:r>
              <a:rPr lang="en-US" sz="2400" b="1" i="1" dirty="0"/>
              <a:t> </a:t>
            </a:r>
            <a:r>
              <a:rPr lang="en-US" sz="2400" b="1" i="1" dirty="0" err="1"/>
              <a:t>em</a:t>
            </a:r>
            <a:r>
              <a:rPr lang="en-US" sz="2400" b="1" i="1" dirty="0"/>
              <a:t> </a:t>
            </a:r>
            <a:r>
              <a:rPr lang="en-US" sz="2400" b="1" i="1" dirty="0" err="1"/>
              <a:t>gặp</a:t>
            </a:r>
            <a:r>
              <a:rPr lang="en-US" sz="2400" b="1" i="1" dirty="0"/>
              <a:t> </a:t>
            </a:r>
            <a:r>
              <a:rPr lang="en-US" sz="2400" b="1" i="1" dirty="0" err="1"/>
              <a:t>những</a:t>
            </a:r>
            <a:r>
              <a:rPr lang="en-US" sz="2400" b="1" i="1" dirty="0"/>
              <a:t> </a:t>
            </a:r>
            <a:r>
              <a:rPr lang="en-US" sz="2400" b="1" i="1" dirty="0" err="1"/>
              <a:t>nơi</a:t>
            </a:r>
            <a:r>
              <a:rPr lang="en-US" sz="2400" b="1" i="1" dirty="0"/>
              <a:t> </a:t>
            </a:r>
            <a:r>
              <a:rPr lang="en-US" sz="2400" b="1" i="1" dirty="0" err="1"/>
              <a:t>nào</a:t>
            </a:r>
            <a:r>
              <a:rPr lang="en-US" sz="2400" b="1" i="1" dirty="0"/>
              <a:t> </a:t>
            </a:r>
            <a:r>
              <a:rPr lang="en-US" sz="2400" b="1" i="1" dirty="0" err="1"/>
              <a:t>bị</a:t>
            </a:r>
            <a:r>
              <a:rPr lang="en-US" sz="2400" b="1" i="1" dirty="0"/>
              <a:t> </a:t>
            </a:r>
            <a:r>
              <a:rPr lang="en-US" sz="2400" b="1" i="1" dirty="0" err="1"/>
              <a:t>khuất</a:t>
            </a:r>
            <a:r>
              <a:rPr lang="en-US" sz="2400" b="1" i="1" dirty="0"/>
              <a:t> </a:t>
            </a:r>
            <a:r>
              <a:rPr lang="en-US" sz="2400" b="1" i="1" dirty="0" err="1"/>
              <a:t>tầm</a:t>
            </a:r>
            <a:r>
              <a:rPr lang="en-US" sz="2400" b="1" i="1" dirty="0"/>
              <a:t> </a:t>
            </a:r>
            <a:r>
              <a:rPr lang="en-US" sz="2400" b="1" i="1" dirty="0" err="1"/>
              <a:t>nhìn</a:t>
            </a:r>
            <a:r>
              <a:rPr lang="en-US" sz="2400" b="1" i="1" dirty="0"/>
              <a:t> ?</a:t>
            </a:r>
          </a:p>
        </p:txBody>
      </p:sp>
      <p:sp>
        <p:nvSpPr>
          <p:cNvPr id="10" name="Rectangle 9"/>
          <p:cNvSpPr/>
          <p:nvPr/>
        </p:nvSpPr>
        <p:spPr>
          <a:xfrm rot="20947203">
            <a:off x="6004397" y="2718568"/>
            <a:ext cx="1654092" cy="1569660"/>
          </a:xfrm>
          <a:prstGeom prst="rect">
            <a:avLst/>
          </a:prstGeom>
        </p:spPr>
        <p:txBody>
          <a:bodyPr>
            <a:spAutoFit/>
            <a:scene3d>
              <a:camera prst="orthographicFront"/>
              <a:lightRig rig="threePt" dir="t"/>
            </a:scene3d>
            <a:sp3d extrusionH="57150">
              <a:bevelT w="38100" h="38100"/>
            </a:sp3d>
          </a:bodyPr>
          <a:lstStyle/>
          <a:p>
            <a:pPr algn="ctr" eaLnBrk="1" hangingPunct="1">
              <a:defRPr/>
            </a:pPr>
            <a:r>
              <a:rPr lang="en-US" sz="2400" b="1" i="1" dirty="0"/>
              <a:t> </a:t>
            </a:r>
            <a:r>
              <a:rPr lang="en-US" sz="2400" b="1" i="1" dirty="0" err="1"/>
              <a:t>Em</a:t>
            </a:r>
            <a:r>
              <a:rPr lang="en-US" sz="2400" b="1" i="1" dirty="0"/>
              <a:t> </a:t>
            </a:r>
            <a:r>
              <a:rPr lang="en-US" sz="2400" b="1" i="1" dirty="0" err="1"/>
              <a:t>đi</a:t>
            </a:r>
            <a:r>
              <a:rPr lang="en-US" sz="2400" b="1" i="1" dirty="0"/>
              <a:t> qua </a:t>
            </a:r>
            <a:r>
              <a:rPr lang="en-US" sz="2400" b="1" i="1" dirty="0" err="1"/>
              <a:t>nơi</a:t>
            </a:r>
            <a:r>
              <a:rPr lang="en-US" sz="2400" b="1" i="1" dirty="0"/>
              <a:t> </a:t>
            </a:r>
            <a:r>
              <a:rPr lang="en-US" sz="2400" b="1" i="1" dirty="0" err="1"/>
              <a:t>đó</a:t>
            </a:r>
            <a:r>
              <a:rPr lang="en-US" sz="2400" b="1" i="1" dirty="0"/>
              <a:t> </a:t>
            </a:r>
            <a:r>
              <a:rPr lang="en-US" sz="2400" b="1" i="1" dirty="0" err="1"/>
              <a:t>như</a:t>
            </a:r>
            <a:r>
              <a:rPr lang="en-US" sz="2400" b="1" i="1" dirty="0"/>
              <a:t> </a:t>
            </a:r>
            <a:r>
              <a:rPr lang="en-US" sz="2400" b="1" i="1" dirty="0" err="1"/>
              <a:t>thế</a:t>
            </a:r>
            <a:r>
              <a:rPr lang="en-US" sz="2400" b="1" i="1" dirty="0"/>
              <a:t> </a:t>
            </a:r>
            <a:r>
              <a:rPr lang="en-US" sz="2400" b="1" i="1" dirty="0" err="1"/>
              <a:t>nào</a:t>
            </a:r>
            <a:r>
              <a:rPr lang="en-US" sz="2400" b="1" i="1" dirty="0"/>
              <a:t> ?</a:t>
            </a:r>
          </a:p>
        </p:txBody>
      </p:sp>
      <p:sp>
        <p:nvSpPr>
          <p:cNvPr id="205831" name="AutoShape 16"/>
          <p:cNvSpPr>
            <a:spLocks noChangeArrowheads="1"/>
          </p:cNvSpPr>
          <p:nvPr/>
        </p:nvSpPr>
        <p:spPr bwMode="auto">
          <a:xfrm>
            <a:off x="76200" y="6242050"/>
            <a:ext cx="493713" cy="539750"/>
          </a:xfrm>
          <a:prstGeom prst="star4">
            <a:avLst>
              <a:gd name="adj" fmla="val 12500"/>
            </a:avLst>
          </a:prstGeom>
          <a:gradFill rotWithShape="1">
            <a:gsLst>
              <a:gs pos="0">
                <a:srgbClr val="FFF200"/>
              </a:gs>
              <a:gs pos="45000">
                <a:srgbClr val="FF7A00"/>
              </a:gs>
              <a:gs pos="70000">
                <a:srgbClr val="FF0300"/>
              </a:gs>
              <a:gs pos="100000">
                <a:srgbClr val="4D0808"/>
              </a:gs>
            </a:gsLst>
            <a:lin ang="5400000"/>
          </a:gradFill>
          <a:ln w="9525">
            <a:solidFill>
              <a:srgbClr val="FFFF00"/>
            </a:solidFill>
            <a:miter lim="800000"/>
            <a:headEnd/>
            <a:tailEnd/>
          </a:ln>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vi-VN" altLang="en-US" sz="1800"/>
          </a:p>
        </p:txBody>
      </p:sp>
      <p:sp>
        <p:nvSpPr>
          <p:cNvPr id="205832" name="AutoShape 16"/>
          <p:cNvSpPr>
            <a:spLocks noChangeArrowheads="1"/>
          </p:cNvSpPr>
          <p:nvPr/>
        </p:nvSpPr>
        <p:spPr bwMode="auto">
          <a:xfrm>
            <a:off x="8362950" y="620713"/>
            <a:ext cx="493713" cy="539750"/>
          </a:xfrm>
          <a:prstGeom prst="star4">
            <a:avLst>
              <a:gd name="adj" fmla="val 12500"/>
            </a:avLst>
          </a:prstGeom>
          <a:gradFill rotWithShape="1">
            <a:gsLst>
              <a:gs pos="0">
                <a:srgbClr val="FFF200"/>
              </a:gs>
              <a:gs pos="45000">
                <a:srgbClr val="FF7A00"/>
              </a:gs>
              <a:gs pos="70000">
                <a:srgbClr val="FF0300"/>
              </a:gs>
              <a:gs pos="100000">
                <a:srgbClr val="4D0808"/>
              </a:gs>
            </a:gsLst>
            <a:lin ang="5400000"/>
          </a:gradFill>
          <a:ln w="9525">
            <a:solidFill>
              <a:srgbClr val="FFFF00"/>
            </a:solidFill>
            <a:miter lim="800000"/>
            <a:headEnd/>
            <a:tailEnd/>
          </a:ln>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vi-VN" altLang="en-US" sz="1800"/>
          </a:p>
        </p:txBody>
      </p:sp>
      <p:pic>
        <p:nvPicPr>
          <p:cNvPr id="205833" name="Picture 5" descr="Firewrk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700963" y="5383213"/>
            <a:ext cx="11557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4"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fld id="{CC9E4064-CF7E-48EC-9AA2-1EFE4BEB8B73}" type="slidenum">
              <a:rPr lang="en-US" altLang="en-US" sz="1800" b="1"/>
              <a:pPr>
                <a:spcBef>
                  <a:spcPct val="0"/>
                </a:spcBef>
                <a:buFontTx/>
                <a:buNone/>
              </a:pPr>
              <a:t>2</a:t>
            </a:fld>
            <a:endParaRPr lang="en-US" altLang="en-US" sz="1800" b="1"/>
          </a:p>
        </p:txBody>
      </p:sp>
      <p:sp>
        <p:nvSpPr>
          <p:cNvPr id="205835" name="Rounded Rectangle 14"/>
          <p:cNvSpPr>
            <a:spLocks noChangeArrowheads="1"/>
          </p:cNvSpPr>
          <p:nvPr/>
        </p:nvSpPr>
        <p:spPr bwMode="auto">
          <a:xfrm>
            <a:off x="2559050" y="38100"/>
            <a:ext cx="4037013" cy="647700"/>
          </a:xfrm>
          <a:prstGeom prst="roundRect">
            <a:avLst>
              <a:gd name="adj" fmla="val 16667"/>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b="1">
                <a:solidFill>
                  <a:srgbClr val="00B050"/>
                </a:solidFill>
                <a:latin typeface="Tahoma" pitchFamily="34" charset="0"/>
                <a:ea typeface="MS PGothic" pitchFamily="34" charset="-128"/>
                <a:cs typeface="Tahoma" pitchFamily="34" charset="0"/>
              </a:rPr>
              <a:t>Ôn lại bài cũ</a:t>
            </a:r>
          </a:p>
        </p:txBody>
      </p:sp>
    </p:spTree>
    <p:extLst>
      <p:ext uri="{BB962C8B-B14F-4D97-AF65-F5344CB8AC3E}">
        <p14:creationId xmlns:p14="http://schemas.microsoft.com/office/powerpoint/2010/main" val="32445397"/>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2"/>
          <p:cNvSpPr>
            <a:spLocks noChangeArrowheads="1"/>
          </p:cNvSpPr>
          <p:nvPr/>
        </p:nvSpPr>
        <p:spPr bwMode="auto">
          <a:xfrm>
            <a:off x="3657600" y="3505200"/>
            <a:ext cx="304800"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207875" name="Rectangle 26"/>
          <p:cNvSpPr>
            <a:spLocks noChangeArrowheads="1"/>
          </p:cNvSpPr>
          <p:nvPr/>
        </p:nvSpPr>
        <p:spPr bwMode="auto">
          <a:xfrm>
            <a:off x="3810000" y="6475413"/>
            <a:ext cx="2865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400" b="1">
                <a:solidFill>
                  <a:srgbClr val="3333FF"/>
                </a:solidFill>
                <a:ea typeface="MS PGothic" pitchFamily="34" charset="-128"/>
              </a:rPr>
              <a:t>Vội vàng khi lên xuống xe buýt </a:t>
            </a:r>
            <a:endParaRPr lang="en-US" altLang="en-US" sz="1400"/>
          </a:p>
        </p:txBody>
      </p:sp>
      <p:sp>
        <p:nvSpPr>
          <p:cNvPr id="207876" name="Rectangle 27"/>
          <p:cNvSpPr>
            <a:spLocks noChangeArrowheads="1"/>
          </p:cNvSpPr>
          <p:nvPr/>
        </p:nvSpPr>
        <p:spPr bwMode="auto">
          <a:xfrm>
            <a:off x="6754813" y="6505575"/>
            <a:ext cx="2389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400" b="1">
                <a:solidFill>
                  <a:srgbClr val="3333FF"/>
                </a:solidFill>
                <a:ea typeface="MS PGothic" pitchFamily="34" charset="-128"/>
              </a:rPr>
              <a:t>Xe ô tô đột ngột mở cửa </a:t>
            </a:r>
            <a:endParaRPr lang="en-US" altLang="en-US" sz="1400"/>
          </a:p>
        </p:txBody>
      </p:sp>
      <p:sp>
        <p:nvSpPr>
          <p:cNvPr id="207877" name="Rectangle 28"/>
          <p:cNvSpPr>
            <a:spLocks noChangeArrowheads="1"/>
          </p:cNvSpPr>
          <p:nvPr/>
        </p:nvSpPr>
        <p:spPr bwMode="auto">
          <a:xfrm>
            <a:off x="1220788" y="6497638"/>
            <a:ext cx="2468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400" b="1">
                <a:solidFill>
                  <a:srgbClr val="3333FF"/>
                </a:solidFill>
                <a:ea typeface="MS PGothic" pitchFamily="34" charset="-128"/>
              </a:rPr>
              <a:t>Tầm nhìn bị che khuất</a:t>
            </a:r>
            <a:endParaRPr lang="en-US" altLang="en-US" sz="1400"/>
          </a:p>
        </p:txBody>
      </p:sp>
      <p:sp>
        <p:nvSpPr>
          <p:cNvPr id="207878" name="Rectangle 29"/>
          <p:cNvSpPr>
            <a:spLocks noChangeArrowheads="1"/>
          </p:cNvSpPr>
          <p:nvPr/>
        </p:nvSpPr>
        <p:spPr bwMode="auto">
          <a:xfrm>
            <a:off x="6503988" y="382428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400" b="1">
                <a:solidFill>
                  <a:srgbClr val="3333FF"/>
                </a:solidFill>
                <a:ea typeface="MS PGothic" pitchFamily="34" charset="-128"/>
              </a:rPr>
              <a:t>Chướng ngại vật trên đường</a:t>
            </a:r>
            <a:endParaRPr lang="en-US" altLang="en-US" sz="1400"/>
          </a:p>
        </p:txBody>
      </p:sp>
      <p:sp>
        <p:nvSpPr>
          <p:cNvPr id="207879" name="Rectangle 30"/>
          <p:cNvSpPr>
            <a:spLocks noChangeArrowheads="1"/>
          </p:cNvSpPr>
          <p:nvPr/>
        </p:nvSpPr>
        <p:spPr bwMode="auto">
          <a:xfrm>
            <a:off x="3962400" y="3805238"/>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400" b="1">
                <a:solidFill>
                  <a:srgbClr val="3333FF"/>
                </a:solidFill>
                <a:ea typeface="MS PGothic" pitchFamily="34" charset="-128"/>
              </a:rPr>
              <a:t>Xe tải đang chuyển hướng </a:t>
            </a:r>
            <a:endParaRPr lang="en-US" altLang="en-US" sz="1400"/>
          </a:p>
        </p:txBody>
      </p:sp>
      <p:grpSp>
        <p:nvGrpSpPr>
          <p:cNvPr id="207880" name="Group 21"/>
          <p:cNvGrpSpPr>
            <a:grpSpLocks/>
          </p:cNvGrpSpPr>
          <p:nvPr/>
        </p:nvGrpSpPr>
        <p:grpSpPr bwMode="auto">
          <a:xfrm>
            <a:off x="-14288" y="2281238"/>
            <a:ext cx="1920876" cy="2674937"/>
            <a:chOff x="0" y="4114800"/>
            <a:chExt cx="1428750" cy="2487613"/>
          </a:xfrm>
        </p:grpSpPr>
        <p:pic>
          <p:nvPicPr>
            <p:cNvPr id="207894" name="Picture 4"/>
            <p:cNvPicPr>
              <a:picLocks noChangeAspect="1" noChangeArrowheads="1"/>
            </p:cNvPicPr>
            <p:nvPr/>
          </p:nvPicPr>
          <p:blipFill>
            <a:blip r:embed="rId3">
              <a:extLst>
                <a:ext uri="{28A0092B-C50C-407E-A947-70E740481C1C}">
                  <a14:useLocalDpi xmlns:a14="http://schemas.microsoft.com/office/drawing/2010/main" val="0"/>
                </a:ext>
              </a:extLst>
            </a:blip>
            <a:srcRect l="57813" t="26042" r="29688" b="47916"/>
            <a:stretch>
              <a:fillRect/>
            </a:stretch>
          </p:blipFill>
          <p:spPr bwMode="auto">
            <a:xfrm flipH="1">
              <a:off x="0" y="4191000"/>
              <a:ext cx="14287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95" name="Picture 4"/>
            <p:cNvPicPr>
              <a:picLocks noChangeAspect="1" noChangeArrowheads="1"/>
            </p:cNvPicPr>
            <p:nvPr/>
          </p:nvPicPr>
          <p:blipFill>
            <a:blip r:embed="rId3">
              <a:extLst>
                <a:ext uri="{28A0092B-C50C-407E-A947-70E740481C1C}">
                  <a14:useLocalDpi xmlns:a14="http://schemas.microsoft.com/office/drawing/2010/main" val="0"/>
                </a:ext>
              </a:extLst>
            </a:blip>
            <a:srcRect l="58980" t="27396" r="38354" b="68489"/>
            <a:stretch>
              <a:fillRect/>
            </a:stretch>
          </p:blipFill>
          <p:spPr bwMode="auto">
            <a:xfrm flipH="1">
              <a:off x="838200" y="41148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7881" name="Cloud Callout 19"/>
          <p:cNvSpPr>
            <a:spLocks noChangeArrowheads="1"/>
          </p:cNvSpPr>
          <p:nvPr/>
        </p:nvSpPr>
        <p:spPr bwMode="auto">
          <a:xfrm>
            <a:off x="1244600" y="685800"/>
            <a:ext cx="2282825" cy="2014538"/>
          </a:xfrm>
          <a:prstGeom prst="cloudCallout">
            <a:avLst>
              <a:gd name="adj1" fmla="val -25329"/>
              <a:gd name="adj2" fmla="val 69315"/>
            </a:avLst>
          </a:prstGeom>
          <a:solidFill>
            <a:srgbClr val="FFFF99">
              <a:alpha val="54117"/>
            </a:srgbClr>
          </a:solidFill>
          <a:ln w="9525" algn="ctr">
            <a:solidFill>
              <a:srgbClr val="FF0000"/>
            </a:solidFill>
            <a:round/>
            <a:headEnd/>
            <a:tailEnd/>
          </a:ln>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1600" b="1" i="1"/>
              <a:t>Nguy hiểm gì có thể xảy ra </a:t>
            </a:r>
          </a:p>
          <a:p>
            <a:pPr algn="ctr" eaLnBrk="1" hangingPunct="1">
              <a:spcBef>
                <a:spcPct val="0"/>
              </a:spcBef>
              <a:buFontTx/>
              <a:buNone/>
            </a:pPr>
            <a:r>
              <a:rPr lang="en-US" altLang="en-US" sz="1600" b="1" i="1"/>
              <a:t>cho các bạn nhỏ trong tranh nhỉ?</a:t>
            </a:r>
          </a:p>
        </p:txBody>
      </p:sp>
      <p:sp>
        <p:nvSpPr>
          <p:cNvPr id="207882"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fld id="{EE718AFC-354D-4514-889F-752A71F37394}" type="slidenum">
              <a:rPr lang="en-US" altLang="en-US" sz="1800" b="1"/>
              <a:pPr>
                <a:spcBef>
                  <a:spcPct val="0"/>
                </a:spcBef>
                <a:buFontTx/>
                <a:buNone/>
              </a:pPr>
              <a:t>3</a:t>
            </a:fld>
            <a:endParaRPr lang="en-US" altLang="en-US" sz="1800" b="1"/>
          </a:p>
        </p:txBody>
      </p:sp>
      <p:pic>
        <p:nvPicPr>
          <p:cNvPr id="20" name="Picture 19"/>
          <p:cNvPicPr>
            <a:picLocks noChangeAspect="1"/>
          </p:cNvPicPr>
          <p:nvPr/>
        </p:nvPicPr>
        <p:blipFill>
          <a:blip r:embed="rId4"/>
          <a:stretch>
            <a:fillRect/>
          </a:stretch>
        </p:blipFill>
        <p:spPr>
          <a:xfrm>
            <a:off x="3906580" y="1592908"/>
            <a:ext cx="2549866" cy="2192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p:cNvPicPr>
            <a:picLocks noChangeAspect="1"/>
          </p:cNvPicPr>
          <p:nvPr/>
        </p:nvPicPr>
        <p:blipFill>
          <a:blip r:embed="rId5"/>
          <a:stretch>
            <a:fillRect/>
          </a:stretch>
        </p:blipFill>
        <p:spPr>
          <a:xfrm>
            <a:off x="6584156" y="1638266"/>
            <a:ext cx="2469229" cy="2147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p:cNvPicPr>
            <a:picLocks noChangeAspect="1"/>
          </p:cNvPicPr>
          <p:nvPr/>
        </p:nvPicPr>
        <p:blipFill>
          <a:blip r:embed="rId6"/>
          <a:stretch>
            <a:fillRect/>
          </a:stretch>
        </p:blipFill>
        <p:spPr>
          <a:xfrm>
            <a:off x="3921671" y="4167266"/>
            <a:ext cx="2549866" cy="2269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p:cNvPicPr>
            <a:picLocks noChangeAspect="1"/>
          </p:cNvPicPr>
          <p:nvPr/>
        </p:nvPicPr>
        <p:blipFill>
          <a:blip r:embed="rId7"/>
          <a:stretch>
            <a:fillRect/>
          </a:stretch>
        </p:blipFill>
        <p:spPr>
          <a:xfrm>
            <a:off x="6556931" y="4187124"/>
            <a:ext cx="2487386" cy="2248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p:cNvPicPr>
            <a:picLocks noChangeAspect="1"/>
          </p:cNvPicPr>
          <p:nvPr/>
        </p:nvPicPr>
        <p:blipFill>
          <a:blip r:embed="rId8"/>
          <a:stretch>
            <a:fillRect/>
          </a:stretch>
        </p:blipFill>
        <p:spPr>
          <a:xfrm>
            <a:off x="1197836" y="4122559"/>
            <a:ext cx="2489925" cy="2313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Oval 51"/>
          <p:cNvSpPr>
            <a:spLocks noChangeArrowheads="1"/>
          </p:cNvSpPr>
          <p:nvPr/>
        </p:nvSpPr>
        <p:spPr bwMode="auto">
          <a:xfrm>
            <a:off x="3989388" y="3365500"/>
            <a:ext cx="365125" cy="366713"/>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1" dirty="0" smtClean="0"/>
              <a:t>1</a:t>
            </a:r>
          </a:p>
        </p:txBody>
      </p:sp>
      <p:sp>
        <p:nvSpPr>
          <p:cNvPr id="28" name="Oval 51"/>
          <p:cNvSpPr>
            <a:spLocks noChangeArrowheads="1"/>
          </p:cNvSpPr>
          <p:nvPr/>
        </p:nvSpPr>
        <p:spPr bwMode="auto">
          <a:xfrm>
            <a:off x="6657975" y="3365500"/>
            <a:ext cx="366713" cy="365125"/>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1" dirty="0" smtClean="0"/>
              <a:t>2</a:t>
            </a:r>
          </a:p>
        </p:txBody>
      </p:sp>
      <p:sp>
        <p:nvSpPr>
          <p:cNvPr id="29" name="Oval 51"/>
          <p:cNvSpPr>
            <a:spLocks noChangeArrowheads="1"/>
          </p:cNvSpPr>
          <p:nvPr/>
        </p:nvSpPr>
        <p:spPr bwMode="auto">
          <a:xfrm>
            <a:off x="1266825" y="6057900"/>
            <a:ext cx="365125" cy="366713"/>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1" dirty="0" smtClean="0"/>
              <a:t>3</a:t>
            </a:r>
          </a:p>
        </p:txBody>
      </p:sp>
      <p:sp>
        <p:nvSpPr>
          <p:cNvPr id="30" name="Oval 51"/>
          <p:cNvSpPr>
            <a:spLocks noChangeArrowheads="1"/>
          </p:cNvSpPr>
          <p:nvPr/>
        </p:nvSpPr>
        <p:spPr bwMode="auto">
          <a:xfrm>
            <a:off x="3989388" y="6046788"/>
            <a:ext cx="365125" cy="366712"/>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1" dirty="0" smtClean="0"/>
              <a:t>4</a:t>
            </a:r>
          </a:p>
        </p:txBody>
      </p:sp>
      <p:sp>
        <p:nvSpPr>
          <p:cNvPr id="31" name="Oval 51"/>
          <p:cNvSpPr>
            <a:spLocks noChangeArrowheads="1"/>
          </p:cNvSpPr>
          <p:nvPr/>
        </p:nvSpPr>
        <p:spPr bwMode="auto">
          <a:xfrm>
            <a:off x="6657975" y="6046788"/>
            <a:ext cx="365125" cy="365125"/>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1" dirty="0" smtClean="0"/>
              <a:t>5</a:t>
            </a:r>
          </a:p>
        </p:txBody>
      </p:sp>
      <p:sp>
        <p:nvSpPr>
          <p:cNvPr id="207893" name="Rounded Rectangle 14"/>
          <p:cNvSpPr>
            <a:spLocks noChangeArrowheads="1"/>
          </p:cNvSpPr>
          <p:nvPr/>
        </p:nvSpPr>
        <p:spPr bwMode="auto">
          <a:xfrm>
            <a:off x="2806700" y="17463"/>
            <a:ext cx="4037013" cy="641350"/>
          </a:xfrm>
          <a:prstGeom prst="roundRect">
            <a:avLst>
              <a:gd name="adj" fmla="val 16667"/>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b="1">
                <a:solidFill>
                  <a:srgbClr val="00B050"/>
                </a:solidFill>
                <a:latin typeface="Tahoma" pitchFamily="34" charset="0"/>
                <a:ea typeface="MS PGothic" pitchFamily="34" charset="-128"/>
                <a:cs typeface="Tahoma" pitchFamily="34" charset="0"/>
              </a:rPr>
              <a:t>Thảo luận nhóm</a:t>
            </a:r>
          </a:p>
        </p:txBody>
      </p:sp>
    </p:spTree>
    <p:extLst>
      <p:ext uri="{BB962C8B-B14F-4D97-AF65-F5344CB8AC3E}">
        <p14:creationId xmlns:p14="http://schemas.microsoft.com/office/powerpoint/2010/main" val="3904720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38" y="4048125"/>
            <a:ext cx="1676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Rectangle 12"/>
          <p:cNvSpPr>
            <a:spLocks noChangeArrowheads="1"/>
          </p:cNvSpPr>
          <p:nvPr/>
        </p:nvSpPr>
        <p:spPr bwMode="auto">
          <a:xfrm>
            <a:off x="1066800" y="3505200"/>
            <a:ext cx="304800"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12" name="Text Box 13"/>
          <p:cNvSpPr txBox="1">
            <a:spLocks noChangeArrowheads="1"/>
          </p:cNvSpPr>
          <p:nvPr/>
        </p:nvSpPr>
        <p:spPr bwMode="auto">
          <a:xfrm>
            <a:off x="4191000" y="609600"/>
            <a:ext cx="47244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150000"/>
              </a:lnSpc>
              <a:spcBef>
                <a:spcPts val="600"/>
              </a:spcBef>
              <a:buFont typeface="Wingdings" pitchFamily="2" charset="2"/>
              <a:buChar char="Ø"/>
            </a:pPr>
            <a:r>
              <a:rPr lang="en-US" altLang="ja-JP" sz="2000" b="1">
                <a:solidFill>
                  <a:srgbClr val="3333FF"/>
                </a:solidFill>
                <a:ea typeface="MS PGothic" pitchFamily="34" charset="-128"/>
              </a:rPr>
              <a:t> Cậu bé đi quá gần xe tải nên có thể bị xe tải ép vào  phía tường</a:t>
            </a:r>
          </a:p>
          <a:p>
            <a:pPr eaLnBrk="1" hangingPunct="1">
              <a:lnSpc>
                <a:spcPct val="150000"/>
              </a:lnSpc>
              <a:spcBef>
                <a:spcPts val="600"/>
              </a:spcBef>
              <a:buFont typeface="Wingdings" pitchFamily="2" charset="2"/>
              <a:buChar char="Ø"/>
            </a:pPr>
            <a:r>
              <a:rPr lang="en-US" altLang="ja-JP" sz="2000" b="1">
                <a:solidFill>
                  <a:srgbClr val="3333FF"/>
                </a:solidFill>
                <a:ea typeface="MS PGothic" pitchFamily="34" charset="-128"/>
              </a:rPr>
              <a:t> Cậu bé có thể bị ngã và bị bánh xe cuốn vào bên trong</a:t>
            </a:r>
          </a:p>
        </p:txBody>
      </p:sp>
      <p:sp>
        <p:nvSpPr>
          <p:cNvPr id="15" name="Cloud Callout 14"/>
          <p:cNvSpPr>
            <a:spLocks noChangeArrowheads="1"/>
          </p:cNvSpPr>
          <p:nvPr/>
        </p:nvSpPr>
        <p:spPr bwMode="auto">
          <a:xfrm>
            <a:off x="3657600" y="2673350"/>
            <a:ext cx="3200400" cy="1787525"/>
          </a:xfrm>
          <a:prstGeom prst="cloudCallout">
            <a:avLst>
              <a:gd name="adj1" fmla="val 65958"/>
              <a:gd name="adj2" fmla="val 46569"/>
            </a:avLst>
          </a:prstGeom>
          <a:solidFill>
            <a:srgbClr val="FFFF99"/>
          </a:solidFill>
          <a:ln w="9525" algn="ctr">
            <a:solidFill>
              <a:srgbClr val="FF0000"/>
            </a:solidFill>
            <a:round/>
            <a:headEnd/>
            <a:tailEnd/>
          </a:ln>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800" b="1"/>
              <a:t>Các em cần làm gì khi gặp xe to đang chạy hoặc chuyển hướng?</a:t>
            </a:r>
          </a:p>
        </p:txBody>
      </p:sp>
      <p:grpSp>
        <p:nvGrpSpPr>
          <p:cNvPr id="2" name="Group 61"/>
          <p:cNvGrpSpPr>
            <a:grpSpLocks/>
          </p:cNvGrpSpPr>
          <p:nvPr/>
        </p:nvGrpSpPr>
        <p:grpSpPr bwMode="auto">
          <a:xfrm>
            <a:off x="304800" y="4495800"/>
            <a:ext cx="5561013" cy="685800"/>
            <a:chOff x="1296" y="1824"/>
            <a:chExt cx="3068" cy="432"/>
          </a:xfrm>
        </p:grpSpPr>
        <p:sp>
          <p:nvSpPr>
            <p:cNvPr id="23" name="AutoShape 62"/>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p>
          </p:txBody>
        </p:sp>
        <p:sp>
          <p:nvSpPr>
            <p:cNvPr id="209944" name="AutoShape 63"/>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600"/>
            </a:p>
          </p:txBody>
        </p:sp>
        <p:sp>
          <p:nvSpPr>
            <p:cNvPr id="209945" name="Text Box 64"/>
            <p:cNvSpPr txBox="1">
              <a:spLocks noChangeArrowheads="1"/>
            </p:cNvSpPr>
            <p:nvPr/>
          </p:nvSpPr>
          <p:spPr bwMode="gray">
            <a:xfrm>
              <a:off x="1680" y="1934"/>
              <a:ext cx="268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1600" b="1">
                  <a:solidFill>
                    <a:srgbClr val="000000"/>
                  </a:solidFill>
                </a:rPr>
                <a:t>  Luôn chú ý quan sát và dự đoán nguy hiểm</a:t>
              </a:r>
            </a:p>
          </p:txBody>
        </p:sp>
        <p:sp>
          <p:nvSpPr>
            <p:cNvPr id="209946" name="Text Box 65"/>
            <p:cNvSpPr txBox="1">
              <a:spLocks noChangeArrowheads="1"/>
            </p:cNvSpPr>
            <p:nvPr/>
          </p:nvSpPr>
          <p:spPr bwMode="gray">
            <a:xfrm>
              <a:off x="1422" y="1886"/>
              <a:ext cx="1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1600">
                  <a:solidFill>
                    <a:schemeClr val="bg1"/>
                  </a:solidFill>
                </a:rPr>
                <a:t>1</a:t>
              </a:r>
            </a:p>
          </p:txBody>
        </p:sp>
      </p:grpSp>
      <p:grpSp>
        <p:nvGrpSpPr>
          <p:cNvPr id="3" name="Group 66"/>
          <p:cNvGrpSpPr>
            <a:grpSpLocks/>
          </p:cNvGrpSpPr>
          <p:nvPr/>
        </p:nvGrpSpPr>
        <p:grpSpPr bwMode="auto">
          <a:xfrm>
            <a:off x="304800" y="5334000"/>
            <a:ext cx="5394325" cy="685800"/>
            <a:chOff x="1296" y="1824"/>
            <a:chExt cx="2976" cy="432"/>
          </a:xfrm>
        </p:grpSpPr>
        <p:sp>
          <p:nvSpPr>
            <p:cNvPr id="28" name="AutoShape 67"/>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p>
          </p:txBody>
        </p:sp>
        <p:sp>
          <p:nvSpPr>
            <p:cNvPr id="209940" name="AutoShape 6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600"/>
            </a:p>
          </p:txBody>
        </p:sp>
        <p:sp>
          <p:nvSpPr>
            <p:cNvPr id="209941" name="Text Box 69"/>
            <p:cNvSpPr txBox="1">
              <a:spLocks noChangeArrowheads="1"/>
            </p:cNvSpPr>
            <p:nvPr/>
          </p:nvSpPr>
          <p:spPr bwMode="gray">
            <a:xfrm>
              <a:off x="1680" y="1934"/>
              <a:ext cx="21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1600" b="1">
                  <a:solidFill>
                    <a:srgbClr val="000000"/>
                  </a:solidFill>
                </a:rPr>
                <a:t>  Giữ khoảng cách an toàn </a:t>
              </a:r>
            </a:p>
          </p:txBody>
        </p:sp>
        <p:sp>
          <p:nvSpPr>
            <p:cNvPr id="209942" name="Text Box 70"/>
            <p:cNvSpPr txBox="1">
              <a:spLocks noChangeArrowheads="1"/>
            </p:cNvSpPr>
            <p:nvPr/>
          </p:nvSpPr>
          <p:spPr bwMode="gray">
            <a:xfrm>
              <a:off x="1422" y="1886"/>
              <a:ext cx="1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1600">
                  <a:solidFill>
                    <a:schemeClr val="bg1"/>
                  </a:solidFill>
                </a:rPr>
                <a:t>2</a:t>
              </a:r>
            </a:p>
          </p:txBody>
        </p:sp>
      </p:grpSp>
      <p:grpSp>
        <p:nvGrpSpPr>
          <p:cNvPr id="4" name="Group 76"/>
          <p:cNvGrpSpPr>
            <a:grpSpLocks/>
          </p:cNvGrpSpPr>
          <p:nvPr/>
        </p:nvGrpSpPr>
        <p:grpSpPr bwMode="auto">
          <a:xfrm>
            <a:off x="304800" y="6172200"/>
            <a:ext cx="5394325" cy="685800"/>
            <a:chOff x="1296" y="1824"/>
            <a:chExt cx="2976" cy="432"/>
          </a:xfrm>
        </p:grpSpPr>
        <p:sp>
          <p:nvSpPr>
            <p:cNvPr id="38" name="AutoShape 77"/>
            <p:cNvSpPr>
              <a:spLocks noChangeArrowheads="1"/>
            </p:cNvSpPr>
            <p:nvPr/>
          </p:nvSpPr>
          <p:spPr bwMode="gray">
            <a:xfrm>
              <a:off x="1536" y="1899"/>
              <a:ext cx="2736" cy="288"/>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sz="1600"/>
            </a:p>
          </p:txBody>
        </p:sp>
        <p:sp>
          <p:nvSpPr>
            <p:cNvPr id="209936" name="AutoShape 78"/>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600"/>
            </a:p>
          </p:txBody>
        </p:sp>
        <p:sp>
          <p:nvSpPr>
            <p:cNvPr id="209937" name="Text Box 79"/>
            <p:cNvSpPr txBox="1">
              <a:spLocks noChangeArrowheads="1"/>
            </p:cNvSpPr>
            <p:nvPr/>
          </p:nvSpPr>
          <p:spPr bwMode="gray">
            <a:xfrm>
              <a:off x="1680" y="1934"/>
              <a:ext cx="21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1600" b="1">
                  <a:solidFill>
                    <a:srgbClr val="000000"/>
                  </a:solidFill>
                </a:rPr>
                <a:t>  Đi chậm hoặc dừng lại chờ xe đi qua</a:t>
              </a:r>
            </a:p>
          </p:txBody>
        </p:sp>
        <p:sp>
          <p:nvSpPr>
            <p:cNvPr id="209938" name="Text Box 80"/>
            <p:cNvSpPr txBox="1">
              <a:spLocks noChangeArrowheads="1"/>
            </p:cNvSpPr>
            <p:nvPr/>
          </p:nvSpPr>
          <p:spPr bwMode="gray">
            <a:xfrm>
              <a:off x="1422" y="1886"/>
              <a:ext cx="16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1600">
                  <a:solidFill>
                    <a:schemeClr val="bg1"/>
                  </a:solidFill>
                </a:rPr>
                <a:t>3</a:t>
              </a:r>
            </a:p>
          </p:txBody>
        </p:sp>
      </p:grpSp>
      <p:sp>
        <p:nvSpPr>
          <p:cNvPr id="209929" name="Rectangle 32"/>
          <p:cNvSpPr>
            <a:spLocks noChangeArrowheads="1"/>
          </p:cNvSpPr>
          <p:nvPr/>
        </p:nvSpPr>
        <p:spPr bwMode="auto">
          <a:xfrm>
            <a:off x="914400" y="4035425"/>
            <a:ext cx="274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400" b="1">
                <a:solidFill>
                  <a:srgbClr val="3333FF"/>
                </a:solidFill>
                <a:ea typeface="MS PGothic" pitchFamily="34" charset="-128"/>
              </a:rPr>
              <a:t>Xe tải đang chuyển hướng </a:t>
            </a:r>
            <a:endParaRPr lang="en-US" altLang="en-US" sz="1400"/>
          </a:p>
        </p:txBody>
      </p:sp>
      <p:sp>
        <p:nvSpPr>
          <p:cNvPr id="209930"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fld id="{91D654D6-AC03-46F3-B81F-6B7EC5EB51EB}" type="slidenum">
              <a:rPr lang="en-US" altLang="en-US" sz="1800" b="1"/>
              <a:pPr>
                <a:spcBef>
                  <a:spcPct val="0"/>
                </a:spcBef>
                <a:buFontTx/>
                <a:buNone/>
              </a:pPr>
              <a:t>4</a:t>
            </a:fld>
            <a:endParaRPr lang="en-US" altLang="en-US" sz="1800" b="1"/>
          </a:p>
        </p:txBody>
      </p:sp>
      <p:sp>
        <p:nvSpPr>
          <p:cNvPr id="25" name="Flowchart: Connector 24"/>
          <p:cNvSpPr/>
          <p:nvPr/>
        </p:nvSpPr>
        <p:spPr bwMode="auto">
          <a:xfrm flipH="1">
            <a:off x="7424738" y="3819525"/>
            <a:ext cx="709612"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endParaRPr lang="en-US">
              <a:solidFill>
                <a:schemeClr val="tx1"/>
              </a:solidFill>
            </a:endParaRPr>
          </a:p>
        </p:txBody>
      </p:sp>
      <p:pic>
        <p:nvPicPr>
          <p:cNvPr id="26" name="Picture 25"/>
          <p:cNvPicPr>
            <a:picLocks noChangeAspect="1"/>
          </p:cNvPicPr>
          <p:nvPr/>
        </p:nvPicPr>
        <p:blipFill>
          <a:blip r:embed="rId4"/>
          <a:stretch>
            <a:fillRect/>
          </a:stretch>
        </p:blipFill>
        <p:spPr>
          <a:xfrm>
            <a:off x="316194" y="708277"/>
            <a:ext cx="3308265" cy="3174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Oval 51"/>
          <p:cNvSpPr>
            <a:spLocks noChangeArrowheads="1"/>
          </p:cNvSpPr>
          <p:nvPr/>
        </p:nvSpPr>
        <p:spPr bwMode="auto">
          <a:xfrm>
            <a:off x="377825" y="3424238"/>
            <a:ext cx="366713" cy="365125"/>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1" dirty="0" smtClean="0"/>
              <a:t>1</a:t>
            </a:r>
          </a:p>
        </p:txBody>
      </p:sp>
      <p:sp>
        <p:nvSpPr>
          <p:cNvPr id="209934" name="Rounded Rectangle 14"/>
          <p:cNvSpPr>
            <a:spLocks noChangeArrowheads="1"/>
          </p:cNvSpPr>
          <p:nvPr/>
        </p:nvSpPr>
        <p:spPr bwMode="auto">
          <a:xfrm>
            <a:off x="508000" y="0"/>
            <a:ext cx="8648700" cy="579438"/>
          </a:xfrm>
          <a:prstGeom prst="roundRect">
            <a:avLst>
              <a:gd name="adj" fmla="val 16667"/>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sz="2800" b="1">
                <a:solidFill>
                  <a:srgbClr val="00B050"/>
                </a:solidFill>
                <a:latin typeface="Tahoma" pitchFamily="34" charset="0"/>
                <a:ea typeface="MS PGothic" pitchFamily="34" charset="-128"/>
                <a:cs typeface="Tahoma" pitchFamily="34" charset="0"/>
              </a:rPr>
              <a:t>Tình huống nguy hiểm và cách phòng tránh</a:t>
            </a:r>
          </a:p>
        </p:txBody>
      </p:sp>
    </p:spTree>
    <p:extLst>
      <p:ext uri="{BB962C8B-B14F-4D97-AF65-F5344CB8AC3E}">
        <p14:creationId xmlns:p14="http://schemas.microsoft.com/office/powerpoint/2010/main" val="2640441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
          <p:cNvSpPr>
            <a:spLocks noChangeArrowheads="1"/>
          </p:cNvSpPr>
          <p:nvPr/>
        </p:nvSpPr>
        <p:spPr bwMode="gray">
          <a:xfrm rot="5400000">
            <a:off x="-533400" y="5029200"/>
            <a:ext cx="2093913" cy="722313"/>
          </a:xfrm>
          <a:prstGeom prst="upArrow">
            <a:avLst>
              <a:gd name="adj1" fmla="val 57824"/>
              <a:gd name="adj2" fmla="val 54398"/>
            </a:avLst>
          </a:prstGeom>
          <a:gradFill rotWithShape="1">
            <a:gsLst>
              <a:gs pos="0">
                <a:schemeClr val="folHlink"/>
              </a:gs>
              <a:gs pos="100000">
                <a:schemeClr val="folHlink">
                  <a:gamma/>
                  <a:tint val="0"/>
                  <a:invGamma/>
                </a:schemeClr>
              </a:gs>
            </a:gsLst>
            <a:lin ang="5400000" scaled="1"/>
          </a:gradFill>
          <a:ln w="9525" algn="ctr">
            <a:noFill/>
            <a:miter lim="800000"/>
            <a:headEnd/>
            <a:tailEnd/>
          </a:ln>
          <a:effectLst/>
        </p:spPr>
        <p:txBody>
          <a:bodyPr wrap="none" anchor="ctr"/>
          <a:lstStyle/>
          <a:p>
            <a:pPr eaLnBrk="1" hangingPunct="1">
              <a:defRPr/>
            </a:pPr>
            <a:endParaRPr lang="en-US" sz="2200"/>
          </a:p>
        </p:txBody>
      </p:sp>
      <p:pic>
        <p:nvPicPr>
          <p:cNvPr id="211971" name="Picture 4"/>
          <p:cNvPicPr>
            <a:picLocks noChangeAspect="1" noChangeArrowheads="1"/>
          </p:cNvPicPr>
          <p:nvPr/>
        </p:nvPicPr>
        <p:blipFill>
          <a:blip r:embed="rId3">
            <a:extLst>
              <a:ext uri="{28A0092B-C50C-407E-A947-70E740481C1C}">
                <a14:useLocalDpi xmlns:a14="http://schemas.microsoft.com/office/drawing/2010/main" val="0"/>
              </a:ext>
            </a:extLst>
          </a:blip>
          <a:srcRect l="57813" t="26042" r="29688" b="47916"/>
          <a:stretch>
            <a:fillRect/>
          </a:stretch>
        </p:blipFill>
        <p:spPr bwMode="auto">
          <a:xfrm>
            <a:off x="7315200" y="4191000"/>
            <a:ext cx="13716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Rectangle 12"/>
          <p:cNvSpPr>
            <a:spLocks noChangeArrowheads="1"/>
          </p:cNvSpPr>
          <p:nvPr/>
        </p:nvSpPr>
        <p:spPr bwMode="auto">
          <a:xfrm>
            <a:off x="1066800" y="3505200"/>
            <a:ext cx="304800"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12" name="Text Box 13"/>
          <p:cNvSpPr txBox="1">
            <a:spLocks noChangeArrowheads="1"/>
          </p:cNvSpPr>
          <p:nvPr/>
        </p:nvSpPr>
        <p:spPr bwMode="auto">
          <a:xfrm>
            <a:off x="3810000" y="838200"/>
            <a:ext cx="533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 typeface="Wingdings" pitchFamily="2" charset="2"/>
              <a:buChar char="Ø"/>
            </a:pPr>
            <a:r>
              <a:rPr lang="en-US" altLang="ja-JP" sz="2000" b="1">
                <a:solidFill>
                  <a:srgbClr val="3333FF"/>
                </a:solidFill>
                <a:ea typeface="MS PGothic" pitchFamily="34" charset="-128"/>
              </a:rPr>
              <a:t> Bạn nhỏ không lường trước là chú chó  bất ngờ chạy qua nên phải phanh gấp.</a:t>
            </a:r>
          </a:p>
          <a:p>
            <a:pPr eaLnBrk="1" hangingPunct="1">
              <a:spcBef>
                <a:spcPct val="50000"/>
              </a:spcBef>
              <a:buFont typeface="Wingdings" pitchFamily="2" charset="2"/>
              <a:buChar char="Ø"/>
            </a:pPr>
            <a:r>
              <a:rPr lang="en-US" altLang="ja-JP" sz="2000" b="1">
                <a:solidFill>
                  <a:srgbClr val="3333FF"/>
                </a:solidFill>
                <a:ea typeface="MS PGothic" pitchFamily="34" charset="-128"/>
              </a:rPr>
              <a:t> Bạn nhỏ có thể bị ngã do xe mất thăng bằng hoặc bị đổ.</a:t>
            </a:r>
          </a:p>
          <a:p>
            <a:pPr eaLnBrk="1" hangingPunct="1">
              <a:spcBef>
                <a:spcPct val="50000"/>
              </a:spcBef>
              <a:buFont typeface="Wingdings" pitchFamily="2" charset="2"/>
              <a:buChar char="Ø"/>
            </a:pPr>
            <a:r>
              <a:rPr lang="en-US" altLang="ja-JP" sz="2000" b="1">
                <a:solidFill>
                  <a:srgbClr val="3333FF"/>
                </a:solidFill>
                <a:ea typeface="MS PGothic" pitchFamily="34" charset="-128"/>
              </a:rPr>
              <a:t> Xe phía sau không kịp tránh bạn nhỏ.</a:t>
            </a:r>
          </a:p>
        </p:txBody>
      </p:sp>
      <p:sp>
        <p:nvSpPr>
          <p:cNvPr id="15" name="Cloud Callout 14"/>
          <p:cNvSpPr>
            <a:spLocks noChangeArrowheads="1"/>
          </p:cNvSpPr>
          <p:nvPr/>
        </p:nvSpPr>
        <p:spPr bwMode="auto">
          <a:xfrm>
            <a:off x="3733800" y="2819400"/>
            <a:ext cx="4267200" cy="1404938"/>
          </a:xfrm>
          <a:prstGeom prst="cloudCallout">
            <a:avLst>
              <a:gd name="adj1" fmla="val 49282"/>
              <a:gd name="adj2" fmla="val 64792"/>
            </a:avLst>
          </a:prstGeom>
          <a:solidFill>
            <a:srgbClr val="FFFF99"/>
          </a:solidFill>
          <a:ln w="9525" algn="ctr">
            <a:solidFill>
              <a:srgbClr val="FF0000"/>
            </a:solidFill>
            <a:round/>
            <a:headEnd/>
            <a:tailEnd/>
          </a:ln>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800" b="1"/>
              <a:t>Các em cần làm gì để phòng tránh tình huống bất ngờ trên đường ?</a:t>
            </a:r>
          </a:p>
        </p:txBody>
      </p:sp>
      <p:grpSp>
        <p:nvGrpSpPr>
          <p:cNvPr id="211975" name="Group 34"/>
          <p:cNvGrpSpPr>
            <a:grpSpLocks/>
          </p:cNvGrpSpPr>
          <p:nvPr/>
        </p:nvGrpSpPr>
        <p:grpSpPr bwMode="auto">
          <a:xfrm rot="1765681">
            <a:off x="8308975" y="3519488"/>
            <a:ext cx="590550" cy="838200"/>
            <a:chOff x="2667000" y="4267200"/>
            <a:chExt cx="1048138" cy="1600200"/>
          </a:xfrm>
        </p:grpSpPr>
        <p:pic>
          <p:nvPicPr>
            <p:cNvPr id="211999" name="Picture 3" descr="G:\GIAO TRINH\DAO TAO KID\GIAO AN DIEN TU\images.jpg"/>
            <p:cNvPicPr>
              <a:picLocks noChangeAspect="1" noChangeArrowheads="1"/>
            </p:cNvPicPr>
            <p:nvPr/>
          </p:nvPicPr>
          <p:blipFill>
            <a:blip r:embed="rId4">
              <a:extLst>
                <a:ext uri="{28A0092B-C50C-407E-A947-70E740481C1C}">
                  <a14:useLocalDpi xmlns:a14="http://schemas.microsoft.com/office/drawing/2010/main" val="0"/>
                </a:ext>
              </a:extLst>
            </a:blip>
            <a:srcRect l="25000" r="56944" b="56010"/>
            <a:stretch>
              <a:fillRect/>
            </a:stretch>
          </p:blipFill>
          <p:spPr bwMode="auto">
            <a:xfrm>
              <a:off x="2667000" y="4267200"/>
              <a:ext cx="99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000" name="Picture 3" descr="G:\GIAO TRINH\DAO TAO KID\GIAO AN DIEN TU\images.jpg"/>
            <p:cNvPicPr>
              <a:picLocks noChangeAspect="1" noChangeArrowheads="1"/>
            </p:cNvPicPr>
            <p:nvPr/>
          </p:nvPicPr>
          <p:blipFill>
            <a:blip r:embed="rId4">
              <a:extLst>
                <a:ext uri="{28A0092B-C50C-407E-A947-70E740481C1C}">
                  <a14:useLocalDpi xmlns:a14="http://schemas.microsoft.com/office/drawing/2010/main" val="0"/>
                </a:ext>
              </a:extLst>
            </a:blip>
            <a:srcRect l="25000" t="27231" r="69444" b="56010"/>
            <a:stretch>
              <a:fillRect/>
            </a:stretch>
          </p:blipFill>
          <p:spPr bwMode="auto">
            <a:xfrm>
              <a:off x="3315477" y="5257800"/>
              <a:ext cx="39966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
          <p:cNvGrpSpPr>
            <a:grpSpLocks/>
          </p:cNvGrpSpPr>
          <p:nvPr/>
        </p:nvGrpSpPr>
        <p:grpSpPr bwMode="auto">
          <a:xfrm>
            <a:off x="1371600" y="4343400"/>
            <a:ext cx="762000" cy="665163"/>
            <a:chOff x="1110" y="2656"/>
            <a:chExt cx="1549" cy="1351"/>
          </a:xfrm>
        </p:grpSpPr>
        <p:sp>
          <p:nvSpPr>
            <p:cNvPr id="21199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1199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45"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en-US" sz="2200"/>
            </a:p>
          </p:txBody>
        </p:sp>
      </p:grpSp>
      <p:grpSp>
        <p:nvGrpSpPr>
          <p:cNvPr id="4" name="Group 7"/>
          <p:cNvGrpSpPr>
            <a:grpSpLocks/>
          </p:cNvGrpSpPr>
          <p:nvPr/>
        </p:nvGrpSpPr>
        <p:grpSpPr bwMode="auto">
          <a:xfrm>
            <a:off x="1371600" y="5257800"/>
            <a:ext cx="762000" cy="665163"/>
            <a:chOff x="3174" y="2656"/>
            <a:chExt cx="1549" cy="1351"/>
          </a:xfrm>
        </p:grpSpPr>
        <p:sp>
          <p:nvSpPr>
            <p:cNvPr id="21199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1199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49"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eaLnBrk="1" hangingPunct="1">
                <a:defRPr/>
              </a:pPr>
              <a:endParaRPr lang="en-US" sz="2200"/>
            </a:p>
          </p:txBody>
        </p:sp>
      </p:grpSp>
      <p:sp>
        <p:nvSpPr>
          <p:cNvPr id="50" name="Line 11"/>
          <p:cNvSpPr>
            <a:spLocks noChangeShapeType="1"/>
          </p:cNvSpPr>
          <p:nvPr/>
        </p:nvSpPr>
        <p:spPr bwMode="auto">
          <a:xfrm>
            <a:off x="1981200" y="4953000"/>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 name="Text Box 12"/>
          <p:cNvSpPr txBox="1">
            <a:spLocks noChangeArrowheads="1"/>
          </p:cNvSpPr>
          <p:nvPr/>
        </p:nvSpPr>
        <p:spPr bwMode="auto">
          <a:xfrm>
            <a:off x="2063750" y="4498975"/>
            <a:ext cx="555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2000" b="1">
                <a:solidFill>
                  <a:srgbClr val="000000"/>
                </a:solidFill>
              </a:rPr>
              <a:t> Luôn chú ý quan sát và dự đoán nguy hiểm</a:t>
            </a:r>
            <a:endParaRPr lang="en-US" altLang="en-US" sz="2000">
              <a:solidFill>
                <a:schemeClr val="tx2"/>
              </a:solidFill>
            </a:endParaRPr>
          </a:p>
        </p:txBody>
      </p:sp>
      <p:sp>
        <p:nvSpPr>
          <p:cNvPr id="52" name="Text Box 13"/>
          <p:cNvSpPr txBox="1">
            <a:spLocks noChangeArrowheads="1"/>
          </p:cNvSpPr>
          <p:nvPr/>
        </p:nvSpPr>
        <p:spPr bwMode="gray">
          <a:xfrm>
            <a:off x="1568450" y="44418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chemeClr val="bg1"/>
                </a:solidFill>
              </a:rPr>
              <a:t>1</a:t>
            </a:r>
          </a:p>
        </p:txBody>
      </p:sp>
      <p:sp>
        <p:nvSpPr>
          <p:cNvPr id="53" name="Line 14"/>
          <p:cNvSpPr>
            <a:spLocks noChangeShapeType="1"/>
          </p:cNvSpPr>
          <p:nvPr/>
        </p:nvSpPr>
        <p:spPr bwMode="auto">
          <a:xfrm>
            <a:off x="1981200" y="5867400"/>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 name="Text Box 15"/>
          <p:cNvSpPr txBox="1">
            <a:spLocks noChangeArrowheads="1"/>
          </p:cNvSpPr>
          <p:nvPr/>
        </p:nvSpPr>
        <p:spPr bwMode="auto">
          <a:xfrm>
            <a:off x="2133600" y="5413375"/>
            <a:ext cx="4684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2000" b="1">
                <a:solidFill>
                  <a:srgbClr val="000000"/>
                </a:solidFill>
              </a:rPr>
              <a:t>Kiểm soát tốc độ để dừng lại an toàn</a:t>
            </a:r>
          </a:p>
        </p:txBody>
      </p:sp>
      <p:sp>
        <p:nvSpPr>
          <p:cNvPr id="55" name="Text Box 16"/>
          <p:cNvSpPr txBox="1">
            <a:spLocks noChangeArrowheads="1"/>
          </p:cNvSpPr>
          <p:nvPr/>
        </p:nvSpPr>
        <p:spPr bwMode="gray">
          <a:xfrm>
            <a:off x="1568450" y="53562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chemeClr val="bg1"/>
                </a:solidFill>
              </a:rPr>
              <a:t>2</a:t>
            </a:r>
          </a:p>
        </p:txBody>
      </p:sp>
      <p:grpSp>
        <p:nvGrpSpPr>
          <p:cNvPr id="5" name="Group 17"/>
          <p:cNvGrpSpPr>
            <a:grpSpLocks/>
          </p:cNvGrpSpPr>
          <p:nvPr/>
        </p:nvGrpSpPr>
        <p:grpSpPr bwMode="auto">
          <a:xfrm>
            <a:off x="1371600" y="6149975"/>
            <a:ext cx="762000" cy="665162"/>
            <a:chOff x="1110" y="2656"/>
            <a:chExt cx="1549" cy="1351"/>
          </a:xfrm>
          <a:solidFill>
            <a:srgbClr val="92D050"/>
          </a:solidFill>
        </p:grpSpPr>
        <p:sp>
          <p:nvSpPr>
            <p:cNvPr id="57" name="AutoShape 18"/>
            <p:cNvSpPr>
              <a:spLocks noChangeArrowheads="1"/>
            </p:cNvSpPr>
            <p:nvPr/>
          </p:nvSpPr>
          <p:spPr bwMode="gray">
            <a:xfrm>
              <a:off x="1123" y="2679"/>
              <a:ext cx="1536" cy="1328"/>
            </a:xfrm>
            <a:prstGeom prst="hexagon">
              <a:avLst>
                <a:gd name="adj" fmla="val 28916"/>
                <a:gd name="vf" fmla="val 115470"/>
              </a:avLst>
            </a:prstGeom>
            <a:grpFill/>
            <a:ln w="9525">
              <a:noFill/>
              <a:miter lim="800000"/>
              <a:headEnd/>
              <a:tailEnd/>
            </a:ln>
            <a:effectLst/>
          </p:spPr>
          <p:txBody>
            <a:bodyPr wrap="none" anchor="ctr"/>
            <a:lstStyle/>
            <a:p>
              <a:pPr eaLnBrk="1" hangingPunct="1">
                <a:defRPr/>
              </a:pPr>
              <a:endParaRPr lang="en-US" sz="2200"/>
            </a:p>
          </p:txBody>
        </p:sp>
        <p:sp>
          <p:nvSpPr>
            <p:cNvPr id="58" name="AutoShape 19"/>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eaLnBrk="1" hangingPunct="1">
                <a:defRPr/>
              </a:pPr>
              <a:endParaRPr lang="en-US" sz="2200"/>
            </a:p>
          </p:txBody>
        </p:sp>
        <p:sp>
          <p:nvSpPr>
            <p:cNvPr id="59" name="AutoShape 20"/>
            <p:cNvSpPr>
              <a:spLocks noChangeArrowheads="1"/>
            </p:cNvSpPr>
            <p:nvPr/>
          </p:nvSpPr>
          <p:spPr bwMode="gray">
            <a:xfrm>
              <a:off x="1200"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eaLnBrk="1" hangingPunct="1">
                <a:defRPr/>
              </a:pPr>
              <a:endParaRPr lang="en-US" sz="2200"/>
            </a:p>
          </p:txBody>
        </p:sp>
      </p:grpSp>
      <p:sp>
        <p:nvSpPr>
          <p:cNvPr id="64" name="Line 25"/>
          <p:cNvSpPr>
            <a:spLocks noChangeShapeType="1"/>
          </p:cNvSpPr>
          <p:nvPr/>
        </p:nvSpPr>
        <p:spPr bwMode="auto">
          <a:xfrm>
            <a:off x="1981200" y="6759575"/>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 name="Text Box 26"/>
          <p:cNvSpPr txBox="1">
            <a:spLocks noChangeArrowheads="1"/>
          </p:cNvSpPr>
          <p:nvPr/>
        </p:nvSpPr>
        <p:spPr bwMode="auto">
          <a:xfrm>
            <a:off x="2133600" y="6305550"/>
            <a:ext cx="399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2000" b="1">
                <a:solidFill>
                  <a:srgbClr val="000000"/>
                </a:solidFill>
              </a:rPr>
              <a:t>Luôn giữ khoảng cách an toàn </a:t>
            </a:r>
          </a:p>
        </p:txBody>
      </p:sp>
      <p:sp>
        <p:nvSpPr>
          <p:cNvPr id="66" name="Text Box 27"/>
          <p:cNvSpPr txBox="1">
            <a:spLocks noChangeArrowheads="1"/>
          </p:cNvSpPr>
          <p:nvPr/>
        </p:nvSpPr>
        <p:spPr bwMode="gray">
          <a:xfrm>
            <a:off x="1568450" y="6248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chemeClr val="bg1"/>
                </a:solidFill>
              </a:rPr>
              <a:t>3</a:t>
            </a:r>
          </a:p>
        </p:txBody>
      </p:sp>
      <p:sp>
        <p:nvSpPr>
          <p:cNvPr id="211988" name="Rectangle 38"/>
          <p:cNvSpPr>
            <a:spLocks noChangeArrowheads="1"/>
          </p:cNvSpPr>
          <p:nvPr/>
        </p:nvSpPr>
        <p:spPr bwMode="auto">
          <a:xfrm>
            <a:off x="762000" y="3810000"/>
            <a:ext cx="304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400" b="1">
                <a:solidFill>
                  <a:srgbClr val="3333FF"/>
                </a:solidFill>
                <a:ea typeface="MS PGothic" pitchFamily="34" charset="-128"/>
              </a:rPr>
              <a:t>Chướng ngại vật trên đường</a:t>
            </a:r>
            <a:endParaRPr lang="en-US" altLang="en-US" sz="1400"/>
          </a:p>
        </p:txBody>
      </p:sp>
      <p:sp>
        <p:nvSpPr>
          <p:cNvPr id="211989"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fld id="{6D24371E-24F4-487B-9EBA-0D39F3623EA8}" type="slidenum">
              <a:rPr lang="en-US" altLang="en-US" sz="1800" b="1"/>
              <a:pPr>
                <a:spcBef>
                  <a:spcPct val="0"/>
                </a:spcBef>
                <a:buFontTx/>
                <a:buNone/>
              </a:pPr>
              <a:t>5</a:t>
            </a:fld>
            <a:endParaRPr lang="en-US" altLang="en-US" sz="1800" b="1"/>
          </a:p>
        </p:txBody>
      </p:sp>
      <p:pic>
        <p:nvPicPr>
          <p:cNvPr id="37" name="Picture 36"/>
          <p:cNvPicPr>
            <a:picLocks noChangeAspect="1"/>
          </p:cNvPicPr>
          <p:nvPr/>
        </p:nvPicPr>
        <p:blipFill>
          <a:blip r:embed="rId5"/>
          <a:stretch>
            <a:fillRect/>
          </a:stretch>
        </p:blipFill>
        <p:spPr>
          <a:xfrm>
            <a:off x="624117" y="896644"/>
            <a:ext cx="3018965" cy="2625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Oval 51"/>
          <p:cNvSpPr>
            <a:spLocks noChangeArrowheads="1"/>
          </p:cNvSpPr>
          <p:nvPr/>
        </p:nvSpPr>
        <p:spPr bwMode="auto">
          <a:xfrm>
            <a:off x="766763" y="3063875"/>
            <a:ext cx="365125" cy="365125"/>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1" dirty="0" smtClean="0"/>
              <a:t>2</a:t>
            </a:r>
          </a:p>
        </p:txBody>
      </p:sp>
      <p:sp>
        <p:nvSpPr>
          <p:cNvPr id="211992" name="Rounded Rectangle 14"/>
          <p:cNvSpPr>
            <a:spLocks noChangeArrowheads="1"/>
          </p:cNvSpPr>
          <p:nvPr/>
        </p:nvSpPr>
        <p:spPr bwMode="auto">
          <a:xfrm>
            <a:off x="508000" y="0"/>
            <a:ext cx="8648700" cy="579438"/>
          </a:xfrm>
          <a:prstGeom prst="roundRect">
            <a:avLst>
              <a:gd name="adj" fmla="val 16667"/>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sz="2800" b="1">
                <a:solidFill>
                  <a:srgbClr val="00B050"/>
                </a:solidFill>
                <a:latin typeface="Tahoma" pitchFamily="34" charset="0"/>
                <a:ea typeface="MS PGothic" pitchFamily="34" charset="-128"/>
                <a:cs typeface="Tahoma" pitchFamily="34" charset="0"/>
              </a:rPr>
              <a:t>Tình huống nguy hiểm và cách phòng tránh</a:t>
            </a:r>
          </a:p>
        </p:txBody>
      </p:sp>
    </p:spTree>
    <p:extLst>
      <p:ext uri="{BB962C8B-B14F-4D97-AF65-F5344CB8AC3E}">
        <p14:creationId xmlns:p14="http://schemas.microsoft.com/office/powerpoint/2010/main" val="881668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strips(downLeft)">
                                      <p:cBhvr>
                                        <p:cTn id="20" dur="500"/>
                                        <p:tgtEl>
                                          <p:spTgt spid="5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strips(downLeft)">
                                      <p:cBhvr>
                                        <p:cTn id="23" dur="500"/>
                                        <p:tgtEl>
                                          <p:spTgt spid="5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strips(downLeft)">
                                      <p:cBhvr>
                                        <p:cTn id="26" dur="500"/>
                                        <p:tgtEl>
                                          <p:spTgt spid="52"/>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trips(downLeft)">
                                      <p:cBhvr>
                                        <p:cTn id="34" dur="500"/>
                                        <p:tgtEl>
                                          <p:spTgt spid="4"/>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strips(downLeft)">
                                      <p:cBhvr>
                                        <p:cTn id="37" dur="500"/>
                                        <p:tgtEl>
                                          <p:spTgt spid="53"/>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strips(downLeft)">
                                      <p:cBhvr>
                                        <p:cTn id="40" dur="500"/>
                                        <p:tgtEl>
                                          <p:spTgt spid="54"/>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strips(downLeft)">
                                      <p:cBhvr>
                                        <p:cTn id="43" dur="500"/>
                                        <p:tgtEl>
                                          <p:spTgt spid="5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strips(downLeft)">
                                      <p:cBhvr>
                                        <p:cTn id="48" dur="500"/>
                                        <p:tgtEl>
                                          <p:spTgt spid="5"/>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strips(downLeft)">
                                      <p:cBhvr>
                                        <p:cTn id="51" dur="500"/>
                                        <p:tgtEl>
                                          <p:spTgt spid="64"/>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strips(downLeft)">
                                      <p:cBhvr>
                                        <p:cTn id="54" dur="500"/>
                                        <p:tgtEl>
                                          <p:spTgt spid="65"/>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strips(downLeft)">
                                      <p:cBhvr>
                                        <p:cTn id="5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2" grpId="0"/>
      <p:bldP spid="15" grpId="0" animBg="1"/>
      <p:bldP spid="50" grpId="0" animBg="1"/>
      <p:bldP spid="51" grpId="0"/>
      <p:bldP spid="52" grpId="0"/>
      <p:bldP spid="53" grpId="0" animBg="1"/>
      <p:bldP spid="54" grpId="0"/>
      <p:bldP spid="55" grpId="0"/>
      <p:bldP spid="64" grpId="0" animBg="1"/>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4"/>
          <p:cNvPicPr>
            <a:picLocks noChangeAspect="1" noChangeArrowheads="1"/>
          </p:cNvPicPr>
          <p:nvPr/>
        </p:nvPicPr>
        <p:blipFill>
          <a:blip r:embed="rId3">
            <a:extLst>
              <a:ext uri="{28A0092B-C50C-407E-A947-70E740481C1C}">
                <a14:useLocalDpi xmlns:a14="http://schemas.microsoft.com/office/drawing/2010/main" val="0"/>
              </a:ext>
            </a:extLst>
          </a:blip>
          <a:srcRect l="29688" t="26042" r="57813" b="47916"/>
          <a:stretch>
            <a:fillRect/>
          </a:stretch>
        </p:blipFill>
        <p:spPr bwMode="auto">
          <a:xfrm>
            <a:off x="390525" y="4197350"/>
            <a:ext cx="16668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9" name="Rectangle 12"/>
          <p:cNvSpPr>
            <a:spLocks noChangeArrowheads="1"/>
          </p:cNvSpPr>
          <p:nvPr/>
        </p:nvSpPr>
        <p:spPr bwMode="auto">
          <a:xfrm>
            <a:off x="1066800" y="3505200"/>
            <a:ext cx="304800"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28676" name="Text Box 13"/>
          <p:cNvSpPr txBox="1">
            <a:spLocks noChangeArrowheads="1"/>
          </p:cNvSpPr>
          <p:nvPr/>
        </p:nvSpPr>
        <p:spPr bwMode="auto">
          <a:xfrm>
            <a:off x="3810000" y="838200"/>
            <a:ext cx="533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 typeface="Wingdings" pitchFamily="2" charset="2"/>
              <a:buChar char="Ø"/>
            </a:pPr>
            <a:r>
              <a:rPr lang="en-US" altLang="ja-JP" sz="2000" b="1">
                <a:solidFill>
                  <a:srgbClr val="3333FF"/>
                </a:solidFill>
                <a:ea typeface="MS PGothic" pitchFamily="34" charset="-128"/>
              </a:rPr>
              <a:t> Bạn nhỏ không nhìn thấy chiếc ô tô đang đi tới từ phía bên phải do bị ngôi nhà che khuất</a:t>
            </a:r>
          </a:p>
          <a:p>
            <a:pPr eaLnBrk="1" hangingPunct="1">
              <a:spcBef>
                <a:spcPct val="50000"/>
              </a:spcBef>
              <a:buFont typeface="Wingdings" pitchFamily="2" charset="2"/>
              <a:buChar char="Ø"/>
            </a:pPr>
            <a:r>
              <a:rPr lang="en-US" altLang="ja-JP" sz="2000" b="1">
                <a:solidFill>
                  <a:srgbClr val="3333FF"/>
                </a:solidFill>
                <a:ea typeface="MS PGothic" pitchFamily="34" charset="-128"/>
              </a:rPr>
              <a:t> Bạn nhỏ có thể bị va chạm với xe ô tô</a:t>
            </a:r>
          </a:p>
        </p:txBody>
      </p:sp>
      <p:sp>
        <p:nvSpPr>
          <p:cNvPr id="28677" name="Cloud Callout 14"/>
          <p:cNvSpPr>
            <a:spLocks noChangeArrowheads="1"/>
          </p:cNvSpPr>
          <p:nvPr/>
        </p:nvSpPr>
        <p:spPr bwMode="auto">
          <a:xfrm>
            <a:off x="3568700" y="2798763"/>
            <a:ext cx="4648200" cy="1406525"/>
          </a:xfrm>
          <a:prstGeom prst="cloudCallout">
            <a:avLst>
              <a:gd name="adj1" fmla="val -80458"/>
              <a:gd name="adj2" fmla="val 105500"/>
            </a:avLst>
          </a:prstGeom>
          <a:solidFill>
            <a:srgbClr val="FFC000"/>
          </a:solidFill>
          <a:ln w="9525" algn="ctr">
            <a:solidFill>
              <a:srgbClr val="FF0000"/>
            </a:solidFill>
            <a:round/>
            <a:headEnd/>
            <a:tailEnd/>
          </a:ln>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800" b="1"/>
              <a:t>Tại nơi tầm nhìn bị che khuất các em cần làm gì để phòng tránh va chạm ? </a:t>
            </a:r>
          </a:p>
        </p:txBody>
      </p:sp>
      <p:sp>
        <p:nvSpPr>
          <p:cNvPr id="148" name="AutoShape 4"/>
          <p:cNvSpPr>
            <a:spLocks noChangeArrowheads="1"/>
          </p:cNvSpPr>
          <p:nvPr/>
        </p:nvSpPr>
        <p:spPr bwMode="gray">
          <a:xfrm>
            <a:off x="2667000" y="4892675"/>
            <a:ext cx="5943600" cy="1336675"/>
          </a:xfrm>
          <a:prstGeom prst="roundRect">
            <a:avLst>
              <a:gd name="adj" fmla="val 50000"/>
            </a:avLst>
          </a:prstGeom>
          <a:solidFill>
            <a:srgbClr val="FFFF99"/>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US" altLang="ja-JP" sz="2000" b="1" dirty="0" err="1" smtClean="0">
                <a:ea typeface="MS PGothic" panose="020B0600070205080204" pitchFamily="34" charset="-128"/>
              </a:rPr>
              <a:t>Hãy</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dừng</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lại</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và</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quan</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sát</a:t>
            </a:r>
            <a:r>
              <a:rPr lang="en-US" altLang="ja-JP" sz="2000" b="1" dirty="0" smtClean="0">
                <a:ea typeface="MS PGothic" panose="020B0600070205080204" pitchFamily="34" charset="-128"/>
              </a:rPr>
              <a:t> an </a:t>
            </a:r>
            <a:r>
              <a:rPr lang="en-US" altLang="ja-JP" sz="2000" b="1" dirty="0" err="1" smtClean="0">
                <a:ea typeface="MS PGothic" panose="020B0600070205080204" pitchFamily="34" charset="-128"/>
              </a:rPr>
              <a:t>toàn</a:t>
            </a:r>
            <a:endParaRPr lang="en-US" altLang="ja-JP" sz="2000" b="1" dirty="0" smtClean="0">
              <a:ea typeface="MS PGothic" panose="020B0600070205080204" pitchFamily="34" charset="-128"/>
            </a:endParaRPr>
          </a:p>
          <a:p>
            <a:pPr algn="ctr" eaLnBrk="1" hangingPunct="1">
              <a:spcBef>
                <a:spcPct val="50000"/>
              </a:spcBef>
              <a:buFontTx/>
              <a:buNone/>
              <a:defRPr/>
            </a:pPr>
            <a:r>
              <a:rPr lang="en-US" altLang="ja-JP" sz="2000" b="1" dirty="0" err="1" smtClean="0">
                <a:ea typeface="MS PGothic" panose="020B0600070205080204" pitchFamily="34" charset="-128"/>
              </a:rPr>
              <a:t>để</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tránh</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các</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xe</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đang</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đi</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đến</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từ</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các</a:t>
            </a:r>
            <a:r>
              <a:rPr lang="en-US" altLang="ja-JP" sz="2000" b="1" dirty="0" smtClean="0">
                <a:ea typeface="MS PGothic" panose="020B0600070205080204" pitchFamily="34" charset="-128"/>
              </a:rPr>
              <a:t> </a:t>
            </a:r>
            <a:r>
              <a:rPr lang="en-US" altLang="ja-JP" sz="2000" b="1" dirty="0" err="1" smtClean="0">
                <a:ea typeface="MS PGothic" panose="020B0600070205080204" pitchFamily="34" charset="-128"/>
              </a:rPr>
              <a:t>hướng</a:t>
            </a:r>
            <a:r>
              <a:rPr lang="en-US" altLang="ja-JP" sz="2000" b="1" dirty="0" smtClean="0">
                <a:ea typeface="MS PGothic" panose="020B0600070205080204" pitchFamily="34" charset="-128"/>
              </a:rPr>
              <a:t> </a:t>
            </a:r>
          </a:p>
        </p:txBody>
      </p:sp>
      <p:sp>
        <p:nvSpPr>
          <p:cNvPr id="214023" name="Rectangle 15"/>
          <p:cNvSpPr>
            <a:spLocks noChangeArrowheads="1"/>
          </p:cNvSpPr>
          <p:nvPr/>
        </p:nvSpPr>
        <p:spPr bwMode="auto">
          <a:xfrm>
            <a:off x="479425" y="3398838"/>
            <a:ext cx="2468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ja-JP" sz="1600" b="1">
                <a:solidFill>
                  <a:srgbClr val="3333FF"/>
                </a:solidFill>
                <a:ea typeface="MS PGothic" pitchFamily="34" charset="-128"/>
              </a:rPr>
              <a:t>Tầm nhìn bị che khuất</a:t>
            </a:r>
            <a:endParaRPr lang="en-US" altLang="en-US" sz="1600"/>
          </a:p>
        </p:txBody>
      </p:sp>
      <p:sp>
        <p:nvSpPr>
          <p:cNvPr id="214024" name="Slide Number Placeholder 9"/>
          <p:cNvSpPr txBox="1">
            <a:spLocks/>
          </p:cNvSpPr>
          <p:nvPr/>
        </p:nvSpPr>
        <p:spPr bwMode="auto">
          <a:xfrm>
            <a:off x="8610600" y="42863"/>
            <a:ext cx="4905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C21CDDB5-0B42-4D6C-8AFC-D02E3621F670}" type="slidenum">
              <a:rPr lang="en-US" altLang="en-US" sz="1800" b="1"/>
              <a:pPr algn="r" eaLnBrk="1" hangingPunct="1">
                <a:spcBef>
                  <a:spcPct val="0"/>
                </a:spcBef>
                <a:buFontTx/>
                <a:buNone/>
              </a:pPr>
              <a:t>6</a:t>
            </a:fld>
            <a:endParaRPr lang="en-US" altLang="en-US" sz="1800" b="1"/>
          </a:p>
        </p:txBody>
      </p:sp>
      <p:pic>
        <p:nvPicPr>
          <p:cNvPr id="21402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13" y="576263"/>
            <a:ext cx="297656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1"/>
          <p:cNvSpPr>
            <a:spLocks noChangeArrowheads="1"/>
          </p:cNvSpPr>
          <p:nvPr/>
        </p:nvSpPr>
        <p:spPr bwMode="auto">
          <a:xfrm>
            <a:off x="427038" y="3073400"/>
            <a:ext cx="365125" cy="365125"/>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1" dirty="0" smtClean="0"/>
              <a:t>3</a:t>
            </a:r>
          </a:p>
        </p:txBody>
      </p:sp>
      <p:sp>
        <p:nvSpPr>
          <p:cNvPr id="14" name="Flowchart: Connector 13"/>
          <p:cNvSpPr/>
          <p:nvPr/>
        </p:nvSpPr>
        <p:spPr bwMode="auto">
          <a:xfrm flipH="1">
            <a:off x="1408113" y="4065588"/>
            <a:ext cx="709612" cy="331787"/>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endParaRPr lang="en-US">
              <a:solidFill>
                <a:schemeClr val="tx1"/>
              </a:solidFill>
            </a:endParaRPr>
          </a:p>
        </p:txBody>
      </p:sp>
      <p:sp>
        <p:nvSpPr>
          <p:cNvPr id="214028" name="Rounded Rectangle 14"/>
          <p:cNvSpPr>
            <a:spLocks noChangeArrowheads="1"/>
          </p:cNvSpPr>
          <p:nvPr/>
        </p:nvSpPr>
        <p:spPr bwMode="auto">
          <a:xfrm>
            <a:off x="508000" y="0"/>
            <a:ext cx="8648700" cy="579438"/>
          </a:xfrm>
          <a:prstGeom prst="roundRect">
            <a:avLst>
              <a:gd name="adj" fmla="val 16667"/>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sz="2800" b="1">
                <a:solidFill>
                  <a:srgbClr val="00B050"/>
                </a:solidFill>
                <a:latin typeface="Tahoma" pitchFamily="34" charset="0"/>
                <a:ea typeface="MS PGothic" pitchFamily="34" charset="-128"/>
                <a:cs typeface="Tahoma" pitchFamily="34" charset="0"/>
              </a:rPr>
              <a:t>Tình huống nguy hiểm và cách phòng tránh</a:t>
            </a:r>
          </a:p>
        </p:txBody>
      </p:sp>
    </p:spTree>
    <p:extLst>
      <p:ext uri="{BB962C8B-B14F-4D97-AF65-F5344CB8AC3E}">
        <p14:creationId xmlns:p14="http://schemas.microsoft.com/office/powerpoint/2010/main" val="1158164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strips(downLeft)">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28354"/>
                                        </p:tgtEl>
                                        <p:attrNameLst>
                                          <p:attrName>style.visibility</p:attrName>
                                        </p:attrNameLst>
                                      </p:cBhvr>
                                      <p:to>
                                        <p:strVal val="visible"/>
                                      </p:to>
                                    </p:set>
                                    <p:anim calcmode="lin" valueType="num">
                                      <p:cBhvr additive="base">
                                        <p:cTn id="12" dur="500" fill="hold"/>
                                        <p:tgtEl>
                                          <p:spTgt spid="228354"/>
                                        </p:tgtEl>
                                        <p:attrNameLst>
                                          <p:attrName>ppt_x</p:attrName>
                                        </p:attrNameLst>
                                      </p:cBhvr>
                                      <p:tavLst>
                                        <p:tav tm="0">
                                          <p:val>
                                            <p:strVal val="#ppt_x"/>
                                          </p:val>
                                        </p:tav>
                                        <p:tav tm="100000">
                                          <p:val>
                                            <p:strVal val="#ppt_x"/>
                                          </p:val>
                                        </p:tav>
                                      </p:tavLst>
                                    </p:anim>
                                    <p:anim calcmode="lin" valueType="num">
                                      <p:cBhvr additive="base">
                                        <p:cTn id="13" dur="500" fill="hold"/>
                                        <p:tgtEl>
                                          <p:spTgt spid="228354"/>
                                        </p:tgtEl>
                                        <p:attrNameLst>
                                          <p:attrName>ppt_y</p:attrName>
                                        </p:attrNameLst>
                                      </p:cBhvr>
                                      <p:tavLst>
                                        <p:tav tm="0">
                                          <p:val>
                                            <p:strVal val="1+#ppt_h/2"/>
                                          </p:val>
                                        </p:tav>
                                        <p:tav tm="100000">
                                          <p:val>
                                            <p:strVal val="#ppt_y"/>
                                          </p:val>
                                        </p:tav>
                                      </p:tavLst>
                                    </p:anim>
                                  </p:childTnLst>
                                </p:cTn>
                              </p:par>
                              <p:par>
                                <p:cTn id="14" presetID="18" presetClass="entr" presetSubtype="12" fill="hold" grpId="0" nodeType="withEffect">
                                  <p:stCondLst>
                                    <p:cond delay="0"/>
                                  </p:stCondLst>
                                  <p:childTnLst>
                                    <p:set>
                                      <p:cBhvr>
                                        <p:cTn id="15" dur="1" fill="hold">
                                          <p:stCondLst>
                                            <p:cond delay="0"/>
                                          </p:stCondLst>
                                        </p:cTn>
                                        <p:tgtEl>
                                          <p:spTgt spid="28677"/>
                                        </p:tgtEl>
                                        <p:attrNameLst>
                                          <p:attrName>style.visibility</p:attrName>
                                        </p:attrNameLst>
                                      </p:cBhvr>
                                      <p:to>
                                        <p:strVal val="visible"/>
                                      </p:to>
                                    </p:set>
                                    <p:animEffect transition="in" filter="strips(downLeft)">
                                      <p:cBhvr>
                                        <p:cTn id="16" dur="500"/>
                                        <p:tgtEl>
                                          <p:spTgt spid="2867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anim calcmode="lin" valueType="num">
                                      <p:cBhvr additive="base">
                                        <p:cTn id="19" dur="500" fill="hold"/>
                                        <p:tgtEl>
                                          <p:spTgt spid="148"/>
                                        </p:tgtEl>
                                        <p:attrNameLst>
                                          <p:attrName>ppt_x</p:attrName>
                                        </p:attrNameLst>
                                      </p:cBhvr>
                                      <p:tavLst>
                                        <p:tav tm="0">
                                          <p:val>
                                            <p:strVal val="#ppt_x"/>
                                          </p:val>
                                        </p:tav>
                                        <p:tav tm="100000">
                                          <p:val>
                                            <p:strVal val="#ppt_x"/>
                                          </p:val>
                                        </p:tav>
                                      </p:tavLst>
                                    </p:anim>
                                    <p:anim calcmode="lin" valueType="num">
                                      <p:cBhvr additive="base">
                                        <p:cTn id="20"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animBg="1"/>
      <p:bldP spid="1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4"/>
          <p:cNvPicPr>
            <a:picLocks noChangeAspect="1" noChangeArrowheads="1"/>
          </p:cNvPicPr>
          <p:nvPr/>
        </p:nvPicPr>
        <p:blipFill>
          <a:blip r:embed="rId3">
            <a:extLst>
              <a:ext uri="{28A0092B-C50C-407E-A947-70E740481C1C}">
                <a14:useLocalDpi xmlns:a14="http://schemas.microsoft.com/office/drawing/2010/main" val="0"/>
              </a:ext>
            </a:extLst>
          </a:blip>
          <a:srcRect l="29688" t="26042" r="57813" b="47916"/>
          <a:stretch>
            <a:fillRect/>
          </a:stretch>
        </p:blipFill>
        <p:spPr bwMode="auto">
          <a:xfrm>
            <a:off x="15875" y="4832350"/>
            <a:ext cx="12795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7" name="Rectangle 12"/>
          <p:cNvSpPr>
            <a:spLocks noChangeArrowheads="1"/>
          </p:cNvSpPr>
          <p:nvPr/>
        </p:nvSpPr>
        <p:spPr bwMode="auto">
          <a:xfrm>
            <a:off x="1066800" y="3505200"/>
            <a:ext cx="304800"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1800"/>
          </a:p>
        </p:txBody>
      </p:sp>
      <p:sp>
        <p:nvSpPr>
          <p:cNvPr id="30724" name="Text Box 13"/>
          <p:cNvSpPr txBox="1">
            <a:spLocks noChangeArrowheads="1"/>
          </p:cNvSpPr>
          <p:nvPr/>
        </p:nvSpPr>
        <p:spPr bwMode="auto">
          <a:xfrm>
            <a:off x="457200" y="3581400"/>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 typeface="Wingdings" pitchFamily="2" charset="2"/>
              <a:buChar char="Ø"/>
            </a:pPr>
            <a:r>
              <a:rPr lang="en-US" altLang="ja-JP" sz="1800" b="1">
                <a:solidFill>
                  <a:srgbClr val="3333FF"/>
                </a:solidFill>
                <a:ea typeface="MS PGothic" pitchFamily="34" charset="-128"/>
              </a:rPr>
              <a:t> Vội vàng lên xuống xe nên có thể va chạm với các xe đi gần xe buýt</a:t>
            </a:r>
          </a:p>
        </p:txBody>
      </p:sp>
      <p:sp>
        <p:nvSpPr>
          <p:cNvPr id="216069" name="Footer Placeholder 3"/>
          <p:cNvSpPr txBox="1">
            <a:spLocks noGrp="1"/>
          </p:cNvSpPr>
          <p:nvPr/>
        </p:nvSpPr>
        <p:spPr bwMode="auto">
          <a:xfrm>
            <a:off x="8001000" y="9107488"/>
            <a:ext cx="1752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1400"/>
              <a:t>www.themegallery.com</a:t>
            </a:r>
          </a:p>
        </p:txBody>
      </p:sp>
      <p:grpSp>
        <p:nvGrpSpPr>
          <p:cNvPr id="2" name="Group 17"/>
          <p:cNvGrpSpPr>
            <a:grpSpLocks/>
          </p:cNvGrpSpPr>
          <p:nvPr/>
        </p:nvGrpSpPr>
        <p:grpSpPr bwMode="auto">
          <a:xfrm>
            <a:off x="1295400" y="5791200"/>
            <a:ext cx="762000" cy="665162"/>
            <a:chOff x="1110" y="2656"/>
            <a:chExt cx="1549" cy="1351"/>
          </a:xfrm>
          <a:solidFill>
            <a:srgbClr val="92D050"/>
          </a:solidFill>
        </p:grpSpPr>
        <p:sp>
          <p:nvSpPr>
            <p:cNvPr id="57" name="AutoShape 18"/>
            <p:cNvSpPr>
              <a:spLocks noChangeArrowheads="1"/>
            </p:cNvSpPr>
            <p:nvPr/>
          </p:nvSpPr>
          <p:spPr bwMode="gray">
            <a:xfrm>
              <a:off x="1123" y="2679"/>
              <a:ext cx="1536" cy="1328"/>
            </a:xfrm>
            <a:prstGeom prst="hexagon">
              <a:avLst>
                <a:gd name="adj" fmla="val 28916"/>
                <a:gd name="vf" fmla="val 115470"/>
              </a:avLst>
            </a:prstGeom>
            <a:grpFill/>
            <a:ln w="9525">
              <a:noFill/>
              <a:miter lim="800000"/>
              <a:headEnd/>
              <a:tailEnd/>
            </a:ln>
            <a:effectLst/>
          </p:spPr>
          <p:txBody>
            <a:bodyPr wrap="none" anchor="ctr"/>
            <a:lstStyle/>
            <a:p>
              <a:pPr eaLnBrk="1" hangingPunct="1">
                <a:defRPr/>
              </a:pPr>
              <a:endParaRPr lang="en-US" sz="2200"/>
            </a:p>
          </p:txBody>
        </p:sp>
        <p:sp>
          <p:nvSpPr>
            <p:cNvPr id="58" name="AutoShape 19"/>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miter lim="800000"/>
              <a:headEnd/>
              <a:tailEnd/>
            </a:ln>
            <a:effectLst/>
          </p:spPr>
          <p:txBody>
            <a:bodyPr wrap="none" anchor="ctr"/>
            <a:lstStyle/>
            <a:p>
              <a:pPr eaLnBrk="1" hangingPunct="1">
                <a:defRPr/>
              </a:pPr>
              <a:endParaRPr lang="en-US" sz="2200"/>
            </a:p>
          </p:txBody>
        </p:sp>
        <p:sp>
          <p:nvSpPr>
            <p:cNvPr id="59" name="AutoShape 20"/>
            <p:cNvSpPr>
              <a:spLocks noChangeArrowheads="1"/>
            </p:cNvSpPr>
            <p:nvPr/>
          </p:nvSpPr>
          <p:spPr bwMode="gray">
            <a:xfrm>
              <a:off x="1200" y="2736"/>
              <a:ext cx="1350" cy="1168"/>
            </a:xfrm>
            <a:prstGeom prst="hexagon">
              <a:avLst>
                <a:gd name="adj" fmla="val 28896"/>
                <a:gd name="vf" fmla="val 115470"/>
              </a:avLst>
            </a:prstGeom>
            <a:grpFill/>
            <a:ln w="9525">
              <a:solidFill>
                <a:schemeClr val="tx1"/>
              </a:solidFill>
              <a:miter lim="800000"/>
              <a:headEnd/>
              <a:tailEnd/>
            </a:ln>
            <a:effectLst/>
          </p:spPr>
          <p:txBody>
            <a:bodyPr wrap="none" anchor="ctr"/>
            <a:lstStyle/>
            <a:p>
              <a:pPr eaLnBrk="1" hangingPunct="1">
                <a:defRPr/>
              </a:pPr>
              <a:endParaRPr lang="en-US" sz="2200"/>
            </a:p>
          </p:txBody>
        </p:sp>
      </p:grpSp>
      <p:sp>
        <p:nvSpPr>
          <p:cNvPr id="30727" name="Line 25"/>
          <p:cNvSpPr>
            <a:spLocks noChangeShapeType="1"/>
          </p:cNvSpPr>
          <p:nvPr/>
        </p:nvSpPr>
        <p:spPr bwMode="auto">
          <a:xfrm>
            <a:off x="1905000" y="6400800"/>
            <a:ext cx="7132638"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 name="Text Box 26"/>
          <p:cNvSpPr txBox="1">
            <a:spLocks noChangeArrowheads="1"/>
          </p:cNvSpPr>
          <p:nvPr/>
        </p:nvSpPr>
        <p:spPr bwMode="auto">
          <a:xfrm>
            <a:off x="2057400" y="5946775"/>
            <a:ext cx="715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1800" b="1">
                <a:solidFill>
                  <a:srgbClr val="FF0066"/>
                </a:solidFill>
              </a:rPr>
              <a:t>Quan sát và giữ khoảng cách an toàn với các xe đang dừng, đỗ </a:t>
            </a:r>
          </a:p>
        </p:txBody>
      </p:sp>
      <p:sp>
        <p:nvSpPr>
          <p:cNvPr id="30729" name="Text Box 27"/>
          <p:cNvSpPr txBox="1">
            <a:spLocks noChangeArrowheads="1"/>
          </p:cNvSpPr>
          <p:nvPr/>
        </p:nvSpPr>
        <p:spPr bwMode="gray">
          <a:xfrm>
            <a:off x="1490663" y="5889625"/>
            <a:ext cx="35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chemeClr val="bg1"/>
                </a:solidFill>
              </a:rPr>
              <a:t>2</a:t>
            </a:r>
          </a:p>
        </p:txBody>
      </p:sp>
      <p:sp>
        <p:nvSpPr>
          <p:cNvPr id="30733" name="Text Box 13"/>
          <p:cNvSpPr txBox="1">
            <a:spLocks noChangeArrowheads="1"/>
          </p:cNvSpPr>
          <p:nvPr/>
        </p:nvSpPr>
        <p:spPr bwMode="auto">
          <a:xfrm>
            <a:off x="4724400" y="3581400"/>
            <a:ext cx="3733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 typeface="Wingdings" pitchFamily="2" charset="2"/>
              <a:buChar char="Ø"/>
            </a:pPr>
            <a:r>
              <a:rPr lang="en-US" altLang="ja-JP" sz="1800" b="1">
                <a:solidFill>
                  <a:srgbClr val="3333FF"/>
                </a:solidFill>
                <a:ea typeface="MS PGothic" pitchFamily="34" charset="-128"/>
              </a:rPr>
              <a:t> Đi quá gần các xe ô tô đang dừng, đỗ có thể xảy ra va chạm khi người trong xe mở cửa             hoặc xe chuyển động bất ngờ</a:t>
            </a:r>
          </a:p>
        </p:txBody>
      </p:sp>
      <p:grpSp>
        <p:nvGrpSpPr>
          <p:cNvPr id="3" name="Group 3"/>
          <p:cNvGrpSpPr>
            <a:grpSpLocks/>
          </p:cNvGrpSpPr>
          <p:nvPr/>
        </p:nvGrpSpPr>
        <p:grpSpPr bwMode="auto">
          <a:xfrm>
            <a:off x="1295400" y="4897438"/>
            <a:ext cx="762000" cy="665162"/>
            <a:chOff x="1110" y="2656"/>
            <a:chExt cx="1549" cy="1351"/>
          </a:xfrm>
        </p:grpSpPr>
        <p:sp>
          <p:nvSpPr>
            <p:cNvPr id="21608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1608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4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eaLnBrk="1" hangingPunct="1">
                <a:defRPr/>
              </a:pPr>
              <a:endParaRPr lang="en-US" sz="2200"/>
            </a:p>
          </p:txBody>
        </p:sp>
      </p:grpSp>
      <p:sp>
        <p:nvSpPr>
          <p:cNvPr id="30735" name="Line 11"/>
          <p:cNvSpPr>
            <a:spLocks noChangeShapeType="1"/>
          </p:cNvSpPr>
          <p:nvPr/>
        </p:nvSpPr>
        <p:spPr bwMode="auto">
          <a:xfrm>
            <a:off x="2133600" y="5410200"/>
            <a:ext cx="4608513"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 name="Text Box 12"/>
          <p:cNvSpPr txBox="1">
            <a:spLocks noChangeArrowheads="1"/>
          </p:cNvSpPr>
          <p:nvPr/>
        </p:nvSpPr>
        <p:spPr bwMode="auto">
          <a:xfrm>
            <a:off x="1987550" y="5053013"/>
            <a:ext cx="408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1800" b="1">
                <a:solidFill>
                  <a:srgbClr val="FF0066"/>
                </a:solidFill>
              </a:rPr>
              <a:t> Quan sát cẩn thận khi lên xuống xe</a:t>
            </a:r>
          </a:p>
        </p:txBody>
      </p:sp>
      <p:sp>
        <p:nvSpPr>
          <p:cNvPr id="30737" name="Text Box 13"/>
          <p:cNvSpPr txBox="1">
            <a:spLocks noChangeArrowheads="1"/>
          </p:cNvSpPr>
          <p:nvPr/>
        </p:nvSpPr>
        <p:spPr bwMode="gray">
          <a:xfrm>
            <a:off x="1492250" y="49958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400" b="1">
                <a:solidFill>
                  <a:schemeClr val="bg1"/>
                </a:solidFill>
              </a:rPr>
              <a:t>1</a:t>
            </a:r>
          </a:p>
        </p:txBody>
      </p:sp>
      <p:sp>
        <p:nvSpPr>
          <p:cNvPr id="216079" name="Slide Number Placeholder 9"/>
          <p:cNvSpPr txBox="1">
            <a:spLocks/>
          </p:cNvSpPr>
          <p:nvPr/>
        </p:nvSpPr>
        <p:spPr bwMode="auto">
          <a:xfrm>
            <a:off x="8610600" y="42863"/>
            <a:ext cx="4905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AF92C52A-F619-4F24-92F7-3790E291C63A}" type="slidenum">
              <a:rPr lang="en-US" altLang="en-US" sz="1800" b="1"/>
              <a:pPr algn="r" eaLnBrk="1" hangingPunct="1">
                <a:spcBef>
                  <a:spcPct val="0"/>
                </a:spcBef>
                <a:buFontTx/>
                <a:buNone/>
              </a:pPr>
              <a:t>7</a:t>
            </a:fld>
            <a:endParaRPr lang="en-US" altLang="en-US" sz="1800" b="1"/>
          </a:p>
        </p:txBody>
      </p:sp>
      <p:pic>
        <p:nvPicPr>
          <p:cNvPr id="4" name="Picture 3"/>
          <p:cNvPicPr>
            <a:picLocks noChangeAspect="1"/>
          </p:cNvPicPr>
          <p:nvPr/>
        </p:nvPicPr>
        <p:blipFill>
          <a:blip r:embed="rId4"/>
          <a:stretch>
            <a:fillRect/>
          </a:stretch>
        </p:blipFill>
        <p:spPr>
          <a:xfrm>
            <a:off x="809329" y="804331"/>
            <a:ext cx="3219746" cy="2529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a:stretch>
            <a:fillRect/>
          </a:stretch>
        </p:blipFill>
        <p:spPr>
          <a:xfrm>
            <a:off x="4876800" y="787545"/>
            <a:ext cx="2971800" cy="2546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Oval 51"/>
          <p:cNvSpPr>
            <a:spLocks noChangeArrowheads="1"/>
          </p:cNvSpPr>
          <p:nvPr/>
        </p:nvSpPr>
        <p:spPr bwMode="auto">
          <a:xfrm>
            <a:off x="973138" y="2814638"/>
            <a:ext cx="366712" cy="366712"/>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1" dirty="0" smtClean="0"/>
              <a:t>4</a:t>
            </a:r>
          </a:p>
        </p:txBody>
      </p:sp>
      <p:sp>
        <p:nvSpPr>
          <p:cNvPr id="27" name="Oval 51"/>
          <p:cNvSpPr>
            <a:spLocks noChangeArrowheads="1"/>
          </p:cNvSpPr>
          <p:nvPr/>
        </p:nvSpPr>
        <p:spPr bwMode="auto">
          <a:xfrm>
            <a:off x="5008563" y="2851150"/>
            <a:ext cx="365125" cy="365125"/>
          </a:xfrm>
          <a:prstGeom prst="ellipse">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en-US" altLang="en-US" sz="1800" b="1" dirty="0" smtClean="0"/>
              <a:t>5</a:t>
            </a:r>
          </a:p>
        </p:txBody>
      </p:sp>
      <p:sp>
        <p:nvSpPr>
          <p:cNvPr id="28" name="Flowchart: Connector 27"/>
          <p:cNvSpPr/>
          <p:nvPr/>
        </p:nvSpPr>
        <p:spPr bwMode="auto">
          <a:xfrm flipH="1">
            <a:off x="735013" y="4564063"/>
            <a:ext cx="709612"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endParaRPr lang="en-US">
              <a:solidFill>
                <a:schemeClr val="tx1"/>
              </a:solidFill>
            </a:endParaRPr>
          </a:p>
        </p:txBody>
      </p:sp>
      <p:sp>
        <p:nvSpPr>
          <p:cNvPr id="216085" name="Rounded Rectangle 14"/>
          <p:cNvSpPr>
            <a:spLocks noChangeArrowheads="1"/>
          </p:cNvSpPr>
          <p:nvPr/>
        </p:nvSpPr>
        <p:spPr bwMode="auto">
          <a:xfrm>
            <a:off x="508000" y="0"/>
            <a:ext cx="8648700" cy="579438"/>
          </a:xfrm>
          <a:prstGeom prst="roundRect">
            <a:avLst>
              <a:gd name="adj" fmla="val 16667"/>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sz="2800" b="1">
                <a:solidFill>
                  <a:srgbClr val="00B050"/>
                </a:solidFill>
                <a:latin typeface="Tahoma" pitchFamily="34" charset="0"/>
                <a:ea typeface="MS PGothic" pitchFamily="34" charset="-128"/>
                <a:cs typeface="Tahoma" pitchFamily="34" charset="0"/>
              </a:rPr>
              <a:t>Tình huống nguy hiểm và cách phòng tránh</a:t>
            </a:r>
          </a:p>
        </p:txBody>
      </p:sp>
    </p:spTree>
    <p:extLst>
      <p:ext uri="{BB962C8B-B14F-4D97-AF65-F5344CB8AC3E}">
        <p14:creationId xmlns:p14="http://schemas.microsoft.com/office/powerpoint/2010/main" val="96315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strips(downLeft)">
                                      <p:cBhvr>
                                        <p:cTn id="7" dur="500"/>
                                        <p:tgtEl>
                                          <p:spTgt spid="3072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733"/>
                                        </p:tgtEl>
                                        <p:attrNameLst>
                                          <p:attrName>style.visibility</p:attrName>
                                        </p:attrNameLst>
                                      </p:cBhvr>
                                      <p:to>
                                        <p:strVal val="visible"/>
                                      </p:to>
                                    </p:set>
                                    <p:animEffect transition="in" filter="strips(downLeft)">
                                      <p:cBhvr>
                                        <p:cTn id="10" dur="500"/>
                                        <p:tgtEl>
                                          <p:spTgt spid="307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30402"/>
                                        </p:tgtEl>
                                        <p:attrNameLst>
                                          <p:attrName>style.visibility</p:attrName>
                                        </p:attrNameLst>
                                      </p:cBhvr>
                                      <p:to>
                                        <p:strVal val="visible"/>
                                      </p:to>
                                    </p:set>
                                    <p:anim calcmode="lin" valueType="num">
                                      <p:cBhvr additive="base">
                                        <p:cTn id="15" dur="500" fill="hold"/>
                                        <p:tgtEl>
                                          <p:spTgt spid="230402"/>
                                        </p:tgtEl>
                                        <p:attrNameLst>
                                          <p:attrName>ppt_x</p:attrName>
                                        </p:attrNameLst>
                                      </p:cBhvr>
                                      <p:tavLst>
                                        <p:tav tm="0">
                                          <p:val>
                                            <p:strVal val="#ppt_x"/>
                                          </p:val>
                                        </p:tav>
                                        <p:tav tm="100000">
                                          <p:val>
                                            <p:strVal val="#ppt_x"/>
                                          </p:val>
                                        </p:tav>
                                      </p:tavLst>
                                    </p:anim>
                                    <p:anim calcmode="lin" valueType="num">
                                      <p:cBhvr additive="base">
                                        <p:cTn id="16" dur="500" fill="hold"/>
                                        <p:tgtEl>
                                          <p:spTgt spid="23040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Left)">
                                      <p:cBhvr>
                                        <p:cTn id="21" dur="500"/>
                                        <p:tgtEl>
                                          <p:spTgt spid="3"/>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30735"/>
                                        </p:tgtEl>
                                        <p:attrNameLst>
                                          <p:attrName>style.visibility</p:attrName>
                                        </p:attrNameLst>
                                      </p:cBhvr>
                                      <p:to>
                                        <p:strVal val="visible"/>
                                      </p:to>
                                    </p:set>
                                    <p:animEffect transition="in" filter="strips(downLeft)">
                                      <p:cBhvr>
                                        <p:cTn id="24" dur="500"/>
                                        <p:tgtEl>
                                          <p:spTgt spid="30735"/>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strips(downLeft)">
                                      <p:cBhvr>
                                        <p:cTn id="27" dur="500"/>
                                        <p:tgtEl>
                                          <p:spTgt spid="60"/>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30737"/>
                                        </p:tgtEl>
                                        <p:attrNameLst>
                                          <p:attrName>style.visibility</p:attrName>
                                        </p:attrNameLst>
                                      </p:cBhvr>
                                      <p:to>
                                        <p:strVal val="visible"/>
                                      </p:to>
                                    </p:set>
                                    <p:animEffect transition="in" filter="strips(downLeft)">
                                      <p:cBhvr>
                                        <p:cTn id="30" dur="500"/>
                                        <p:tgtEl>
                                          <p:spTgt spid="307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strips(downLeft)">
                                      <p:cBhvr>
                                        <p:cTn id="35" dur="500"/>
                                        <p:tgtEl>
                                          <p:spTgt spid="2"/>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30727"/>
                                        </p:tgtEl>
                                        <p:attrNameLst>
                                          <p:attrName>style.visibility</p:attrName>
                                        </p:attrNameLst>
                                      </p:cBhvr>
                                      <p:to>
                                        <p:strVal val="visible"/>
                                      </p:to>
                                    </p:set>
                                    <p:animEffect transition="in" filter="strips(downLeft)">
                                      <p:cBhvr>
                                        <p:cTn id="38" dur="500"/>
                                        <p:tgtEl>
                                          <p:spTgt spid="30727"/>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strips(downLeft)">
                                      <p:cBhvr>
                                        <p:cTn id="41" dur="500"/>
                                        <p:tgtEl>
                                          <p:spTgt spid="65"/>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30729"/>
                                        </p:tgtEl>
                                        <p:attrNameLst>
                                          <p:attrName>style.visibility</p:attrName>
                                        </p:attrNameLst>
                                      </p:cBhvr>
                                      <p:to>
                                        <p:strVal val="visible"/>
                                      </p:to>
                                    </p:set>
                                    <p:animEffect transition="in" filter="strips(downLeft)">
                                      <p:cBhvr>
                                        <p:cTn id="44"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7" grpId="0" animBg="1"/>
      <p:bldP spid="65" grpId="0"/>
      <p:bldP spid="30729" grpId="0"/>
      <p:bldP spid="30733" grpId="0"/>
      <p:bldP spid="30735" grpId="0" animBg="1"/>
      <p:bldP spid="60" grpId="0"/>
      <p:bldP spid="307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gray">
          <a:xfrm rot="39573186">
            <a:off x="4615656" y="2102644"/>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1" hangingPunct="1">
              <a:defRPr/>
            </a:pPr>
            <a:endParaRPr lang="en-US" sz="2200"/>
          </a:p>
        </p:txBody>
      </p:sp>
      <p:sp>
        <p:nvSpPr>
          <p:cNvPr id="5" name="AutoShape 4"/>
          <p:cNvSpPr>
            <a:spLocks noChangeArrowheads="1"/>
          </p:cNvSpPr>
          <p:nvPr/>
        </p:nvSpPr>
        <p:spPr bwMode="gray">
          <a:xfrm rot="3465783">
            <a:off x="4615657" y="426640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1" hangingPunct="1">
              <a:defRPr/>
            </a:pPr>
            <a:endParaRPr lang="en-US" sz="2200"/>
          </a:p>
        </p:txBody>
      </p:sp>
      <p:sp>
        <p:nvSpPr>
          <p:cNvPr id="6" name="AutoShape 5"/>
          <p:cNvSpPr>
            <a:spLocks noChangeArrowheads="1"/>
          </p:cNvSpPr>
          <p:nvPr/>
        </p:nvSpPr>
        <p:spPr bwMode="gray">
          <a:xfrm rot="35969022">
            <a:off x="3396456" y="2178844"/>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1" hangingPunct="1">
              <a:defRPr/>
            </a:pPr>
            <a:endParaRPr lang="en-US" sz="2200"/>
          </a:p>
        </p:txBody>
      </p:sp>
      <p:sp>
        <p:nvSpPr>
          <p:cNvPr id="7" name="AutoShape 6"/>
          <p:cNvSpPr>
            <a:spLocks noChangeArrowheads="1"/>
          </p:cNvSpPr>
          <p:nvPr/>
        </p:nvSpPr>
        <p:spPr bwMode="gray">
          <a:xfrm rot="7535209">
            <a:off x="3358356" y="4233069"/>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1" hangingPunct="1">
              <a:defRPr/>
            </a:pPr>
            <a:endParaRPr lang="en-US" sz="2200"/>
          </a:p>
        </p:txBody>
      </p:sp>
      <p:sp>
        <p:nvSpPr>
          <p:cNvPr id="8" name="AutoShape 7"/>
          <p:cNvSpPr>
            <a:spLocks noChangeArrowheads="1"/>
          </p:cNvSpPr>
          <p:nvPr/>
        </p:nvSpPr>
        <p:spPr bwMode="gray">
          <a:xfrm>
            <a:off x="5194300" y="3230563"/>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1" hangingPunct="1">
              <a:defRPr/>
            </a:pPr>
            <a:endParaRPr lang="en-US" sz="2200"/>
          </a:p>
        </p:txBody>
      </p:sp>
      <p:sp>
        <p:nvSpPr>
          <p:cNvPr id="9" name="AutoShape 8"/>
          <p:cNvSpPr>
            <a:spLocks noChangeArrowheads="1"/>
          </p:cNvSpPr>
          <p:nvPr/>
        </p:nvSpPr>
        <p:spPr bwMode="gray">
          <a:xfrm rot="-10800000">
            <a:off x="2784475" y="3224213"/>
            <a:ext cx="863600" cy="288925"/>
          </a:xfrm>
          <a:prstGeom prst="rightArrow">
            <a:avLst>
              <a:gd name="adj1" fmla="val 35167"/>
              <a:gd name="adj2" fmla="val 121041"/>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eaLnBrk="1" hangingPunct="1">
              <a:defRPr/>
            </a:pPr>
            <a:endParaRPr lang="en-US" sz="2200"/>
          </a:p>
        </p:txBody>
      </p:sp>
      <p:sp>
        <p:nvSpPr>
          <p:cNvPr id="218120" name="Oval 9"/>
          <p:cNvSpPr>
            <a:spLocks noChangeArrowheads="1"/>
          </p:cNvSpPr>
          <p:nvPr/>
        </p:nvSpPr>
        <p:spPr bwMode="auto">
          <a:xfrm>
            <a:off x="2505075" y="1473200"/>
            <a:ext cx="3743325" cy="3744913"/>
          </a:xfrm>
          <a:prstGeom prst="ellipse">
            <a:avLst/>
          </a:prstGeom>
          <a:noFill/>
          <a:ln w="38100" algn="ctr">
            <a:solidFill>
              <a:srgbClr val="92D05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12" name="Oval 11"/>
          <p:cNvSpPr>
            <a:spLocks noChangeArrowheads="1"/>
          </p:cNvSpPr>
          <p:nvPr/>
        </p:nvSpPr>
        <p:spPr bwMode="gray">
          <a:xfrm>
            <a:off x="3267075" y="1520825"/>
            <a:ext cx="360363" cy="360363"/>
          </a:xfrm>
          <a:prstGeom prst="ellipse">
            <a:avLst/>
          </a:prstGeom>
          <a:solidFill>
            <a:srgbClr val="3333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15" name="Oval 14"/>
          <p:cNvSpPr>
            <a:spLocks noChangeArrowheads="1"/>
          </p:cNvSpPr>
          <p:nvPr/>
        </p:nvSpPr>
        <p:spPr bwMode="gray">
          <a:xfrm>
            <a:off x="2322513" y="3176588"/>
            <a:ext cx="360362" cy="360362"/>
          </a:xfrm>
          <a:prstGeom prst="ellipse">
            <a:avLst/>
          </a:prstGeom>
          <a:solidFill>
            <a:srgbClr val="FF090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18" name="Oval 17"/>
          <p:cNvSpPr>
            <a:spLocks noChangeArrowheads="1"/>
          </p:cNvSpPr>
          <p:nvPr/>
        </p:nvSpPr>
        <p:spPr bwMode="gray">
          <a:xfrm>
            <a:off x="3186113" y="4719638"/>
            <a:ext cx="360362" cy="360362"/>
          </a:xfrm>
          <a:prstGeom prst="ellipse">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1" name="Oval 20"/>
          <p:cNvSpPr>
            <a:spLocks noChangeArrowheads="1"/>
          </p:cNvSpPr>
          <p:nvPr/>
        </p:nvSpPr>
        <p:spPr bwMode="gray">
          <a:xfrm>
            <a:off x="5116513" y="1500188"/>
            <a:ext cx="360362" cy="360362"/>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4" name="Oval 23"/>
          <p:cNvSpPr>
            <a:spLocks noChangeArrowheads="1"/>
          </p:cNvSpPr>
          <p:nvPr/>
        </p:nvSpPr>
        <p:spPr bwMode="gray">
          <a:xfrm>
            <a:off x="6065838" y="3176588"/>
            <a:ext cx="360362" cy="360362"/>
          </a:xfrm>
          <a:prstGeom prst="ellipse">
            <a:avLst/>
          </a:prstGeom>
          <a:solidFill>
            <a:srgbClr val="FF33CC"/>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7" name="Oval 26"/>
          <p:cNvSpPr>
            <a:spLocks noChangeArrowheads="1"/>
          </p:cNvSpPr>
          <p:nvPr/>
        </p:nvSpPr>
        <p:spPr bwMode="gray">
          <a:xfrm>
            <a:off x="5172075" y="4776788"/>
            <a:ext cx="360363" cy="360362"/>
          </a:xfrm>
          <a:prstGeom prst="ellipse">
            <a:avLst/>
          </a:prstGeom>
          <a:solidFill>
            <a:srgbClr val="FF5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9" name="Oval 28"/>
          <p:cNvSpPr>
            <a:spLocks noChangeArrowheads="1"/>
          </p:cNvSpPr>
          <p:nvPr/>
        </p:nvSpPr>
        <p:spPr bwMode="gray">
          <a:xfrm>
            <a:off x="3462338" y="2414588"/>
            <a:ext cx="1944687" cy="19446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sz="2200"/>
          </a:p>
        </p:txBody>
      </p:sp>
      <p:sp>
        <p:nvSpPr>
          <p:cNvPr id="30" name="Oval 29"/>
          <p:cNvSpPr>
            <a:spLocks noChangeArrowheads="1"/>
          </p:cNvSpPr>
          <p:nvPr/>
        </p:nvSpPr>
        <p:spPr bwMode="gray">
          <a:xfrm>
            <a:off x="3455988" y="2398713"/>
            <a:ext cx="1944687" cy="1944687"/>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pPr eaLnBrk="1" hangingPunct="1">
              <a:defRPr/>
            </a:pPr>
            <a:endParaRPr lang="en-US" sz="2200"/>
          </a:p>
        </p:txBody>
      </p:sp>
      <p:sp>
        <p:nvSpPr>
          <p:cNvPr id="31" name="Oval 30"/>
          <p:cNvSpPr>
            <a:spLocks noChangeArrowheads="1"/>
          </p:cNvSpPr>
          <p:nvPr/>
        </p:nvSpPr>
        <p:spPr bwMode="gray">
          <a:xfrm>
            <a:off x="3589338" y="2541588"/>
            <a:ext cx="1690687" cy="16906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sz="2200"/>
          </a:p>
        </p:txBody>
      </p:sp>
      <p:sp>
        <p:nvSpPr>
          <p:cNvPr id="32" name="Oval 31"/>
          <p:cNvSpPr>
            <a:spLocks noChangeArrowheads="1"/>
          </p:cNvSpPr>
          <p:nvPr/>
        </p:nvSpPr>
        <p:spPr bwMode="gray">
          <a:xfrm>
            <a:off x="3571875" y="2514600"/>
            <a:ext cx="1690688" cy="1690688"/>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eaLnBrk="1" hangingPunct="1">
              <a:defRPr/>
            </a:pPr>
            <a:endParaRPr lang="en-US" sz="2200"/>
          </a:p>
        </p:txBody>
      </p:sp>
      <p:sp>
        <p:nvSpPr>
          <p:cNvPr id="218131" name="Oval 32"/>
          <p:cNvSpPr>
            <a:spLocks noChangeArrowheads="1"/>
          </p:cNvSpPr>
          <p:nvPr/>
        </p:nvSpPr>
        <p:spPr bwMode="gray">
          <a:xfrm>
            <a:off x="3673475" y="2625725"/>
            <a:ext cx="1522413" cy="152241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18132" name="Oval 33"/>
          <p:cNvSpPr>
            <a:spLocks noChangeArrowheads="1"/>
          </p:cNvSpPr>
          <p:nvPr/>
        </p:nvSpPr>
        <p:spPr bwMode="gray">
          <a:xfrm>
            <a:off x="3695700" y="2644775"/>
            <a:ext cx="1471613" cy="14732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18133" name="Oval 34"/>
          <p:cNvSpPr>
            <a:spLocks noChangeArrowheads="1"/>
          </p:cNvSpPr>
          <p:nvPr/>
        </p:nvSpPr>
        <p:spPr bwMode="gray">
          <a:xfrm>
            <a:off x="3713163" y="2654300"/>
            <a:ext cx="1438275" cy="14351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18134" name="Oval 35"/>
          <p:cNvSpPr>
            <a:spLocks noChangeArrowheads="1"/>
          </p:cNvSpPr>
          <p:nvPr/>
        </p:nvSpPr>
        <p:spPr bwMode="gray">
          <a:xfrm>
            <a:off x="3729038" y="2668588"/>
            <a:ext cx="1366837" cy="13414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18135" name="Oval 36"/>
          <p:cNvSpPr>
            <a:spLocks noChangeArrowheads="1"/>
          </p:cNvSpPr>
          <p:nvPr/>
        </p:nvSpPr>
        <p:spPr bwMode="gray">
          <a:xfrm>
            <a:off x="3810000" y="2705100"/>
            <a:ext cx="1214438" cy="109061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en-US" sz="2200"/>
          </a:p>
        </p:txBody>
      </p:sp>
      <p:sp>
        <p:nvSpPr>
          <p:cNvPr id="218136" name="Text Box 37"/>
          <p:cNvSpPr txBox="1">
            <a:spLocks noChangeArrowheads="1"/>
          </p:cNvSpPr>
          <p:nvPr/>
        </p:nvSpPr>
        <p:spPr bwMode="gray">
          <a:xfrm>
            <a:off x="4000500" y="3114675"/>
            <a:ext cx="857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2800">
                <a:solidFill>
                  <a:srgbClr val="000000"/>
                </a:solidFill>
              </a:rPr>
              <a:t>Title</a:t>
            </a:r>
          </a:p>
        </p:txBody>
      </p:sp>
      <p:sp>
        <p:nvSpPr>
          <p:cNvPr id="39" name="Text Box 38"/>
          <p:cNvSpPr txBox="1">
            <a:spLocks noChangeArrowheads="1"/>
          </p:cNvSpPr>
          <p:nvPr/>
        </p:nvSpPr>
        <p:spPr bwMode="auto">
          <a:xfrm>
            <a:off x="669925" y="914400"/>
            <a:ext cx="2222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1600" b="1">
                <a:solidFill>
                  <a:srgbClr val="3333FF"/>
                </a:solidFill>
              </a:rPr>
              <a:t>Gặp xe đang chạy </a:t>
            </a:r>
            <a:br>
              <a:rPr lang="en-US" altLang="en-US" sz="1600" b="1">
                <a:solidFill>
                  <a:srgbClr val="3333FF"/>
                </a:solidFill>
              </a:rPr>
            </a:br>
            <a:r>
              <a:rPr lang="en-US" altLang="en-US" sz="1600" b="1">
                <a:solidFill>
                  <a:srgbClr val="3333FF"/>
                </a:solidFill>
              </a:rPr>
              <a:t>hoặc  chuyển hướng</a:t>
            </a:r>
          </a:p>
        </p:txBody>
      </p:sp>
      <p:sp>
        <p:nvSpPr>
          <p:cNvPr id="40" name="Text Box 39"/>
          <p:cNvSpPr txBox="1">
            <a:spLocks noChangeArrowheads="1"/>
          </p:cNvSpPr>
          <p:nvPr/>
        </p:nvSpPr>
        <p:spPr bwMode="auto">
          <a:xfrm>
            <a:off x="5711825" y="762000"/>
            <a:ext cx="265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1600" b="1">
                <a:solidFill>
                  <a:srgbClr val="7030A0"/>
                </a:solidFill>
              </a:rPr>
              <a:t>Gặp các chướng ngại vật</a:t>
            </a:r>
          </a:p>
          <a:p>
            <a:pPr algn="ctr">
              <a:spcBef>
                <a:spcPct val="0"/>
              </a:spcBef>
              <a:buFontTx/>
              <a:buNone/>
            </a:pPr>
            <a:r>
              <a:rPr lang="en-US" altLang="en-US" sz="1600" b="1">
                <a:solidFill>
                  <a:srgbClr val="7030A0"/>
                </a:solidFill>
              </a:rPr>
              <a:t> trên đường</a:t>
            </a:r>
          </a:p>
        </p:txBody>
      </p:sp>
      <p:sp>
        <p:nvSpPr>
          <p:cNvPr id="41" name="Text Box 40"/>
          <p:cNvSpPr txBox="1">
            <a:spLocks noChangeArrowheads="1"/>
          </p:cNvSpPr>
          <p:nvPr/>
        </p:nvSpPr>
        <p:spPr bwMode="auto">
          <a:xfrm>
            <a:off x="676275" y="3124200"/>
            <a:ext cx="1189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en-US" altLang="en-US" sz="1600" b="1">
                <a:solidFill>
                  <a:srgbClr val="FF0000"/>
                </a:solidFill>
              </a:rPr>
              <a:t>Đi buổi tối</a:t>
            </a:r>
          </a:p>
        </p:txBody>
      </p:sp>
      <p:sp>
        <p:nvSpPr>
          <p:cNvPr id="42" name="Text Box 41"/>
          <p:cNvSpPr txBox="1">
            <a:spLocks noChangeArrowheads="1"/>
          </p:cNvSpPr>
          <p:nvPr/>
        </p:nvSpPr>
        <p:spPr bwMode="auto">
          <a:xfrm>
            <a:off x="863600" y="4800600"/>
            <a:ext cx="2409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1600" b="1">
                <a:solidFill>
                  <a:srgbClr val="00B050"/>
                </a:solidFill>
              </a:rPr>
              <a:t>Gặp nơi</a:t>
            </a:r>
          </a:p>
          <a:p>
            <a:pPr algn="ctr">
              <a:spcBef>
                <a:spcPct val="0"/>
              </a:spcBef>
              <a:buFontTx/>
              <a:buNone/>
            </a:pPr>
            <a:r>
              <a:rPr lang="en-US" altLang="en-US" sz="1600" b="1">
                <a:solidFill>
                  <a:srgbClr val="00B050"/>
                </a:solidFill>
              </a:rPr>
              <a:t> tầm nhìn bị che khuất </a:t>
            </a:r>
          </a:p>
        </p:txBody>
      </p:sp>
      <p:sp>
        <p:nvSpPr>
          <p:cNvPr id="43" name="Text Box 42"/>
          <p:cNvSpPr txBox="1">
            <a:spLocks noChangeArrowheads="1"/>
          </p:cNvSpPr>
          <p:nvPr/>
        </p:nvSpPr>
        <p:spPr bwMode="auto">
          <a:xfrm>
            <a:off x="6553200" y="266700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1600" b="1">
                <a:solidFill>
                  <a:srgbClr val="FF33CC"/>
                </a:solidFill>
              </a:rPr>
              <a:t>Lên hoặc xuống</a:t>
            </a:r>
          </a:p>
          <a:p>
            <a:pPr algn="ctr">
              <a:spcBef>
                <a:spcPct val="0"/>
              </a:spcBef>
              <a:buFontTx/>
              <a:buNone/>
            </a:pPr>
            <a:r>
              <a:rPr lang="en-US" altLang="en-US" sz="1600" b="1">
                <a:solidFill>
                  <a:srgbClr val="FF33CC"/>
                </a:solidFill>
              </a:rPr>
              <a:t> xe buýt</a:t>
            </a:r>
          </a:p>
        </p:txBody>
      </p:sp>
      <p:sp>
        <p:nvSpPr>
          <p:cNvPr id="44" name="Text Box 43"/>
          <p:cNvSpPr txBox="1">
            <a:spLocks noChangeArrowheads="1"/>
          </p:cNvSpPr>
          <p:nvPr/>
        </p:nvSpPr>
        <p:spPr bwMode="auto">
          <a:xfrm>
            <a:off x="5778500" y="4813300"/>
            <a:ext cx="2443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spcBef>
                <a:spcPct val="0"/>
              </a:spcBef>
              <a:buFontTx/>
              <a:buNone/>
            </a:pPr>
            <a:r>
              <a:rPr lang="en-US" altLang="en-US" sz="1600" b="1">
                <a:solidFill>
                  <a:srgbClr val="FF5050"/>
                </a:solidFill>
              </a:rPr>
              <a:t>Gặp nơi có các xe ô tô </a:t>
            </a:r>
          </a:p>
          <a:p>
            <a:pPr algn="ctr">
              <a:spcBef>
                <a:spcPct val="0"/>
              </a:spcBef>
              <a:buFontTx/>
              <a:buNone/>
            </a:pPr>
            <a:r>
              <a:rPr lang="en-US" altLang="en-US" sz="1600" b="1">
                <a:solidFill>
                  <a:srgbClr val="FF5050"/>
                </a:solidFill>
              </a:rPr>
              <a:t>đang dừng, đỗ</a:t>
            </a:r>
          </a:p>
        </p:txBody>
      </p:sp>
      <p:pic>
        <p:nvPicPr>
          <p:cNvPr id="45" name="Picture 3" descr="G:\GIAO TRINH\DAO TAO KID\GIAO AN DIEN TU\20903402_images1948288_IMG_0370.jpg"/>
          <p:cNvPicPr>
            <a:picLocks noChangeAspect="1" noChangeArrowheads="1"/>
          </p:cNvPicPr>
          <p:nvPr/>
        </p:nvPicPr>
        <p:blipFill>
          <a:blip r:embed="rId3" cstate="print"/>
          <a:srcRect l="20359" t="12667" r="32934"/>
          <a:stretch>
            <a:fillRect/>
          </a:stretch>
        </p:blipFill>
        <p:spPr bwMode="auto">
          <a:xfrm>
            <a:off x="3733800" y="2539507"/>
            <a:ext cx="1371600" cy="1727693"/>
          </a:xfrm>
          <a:prstGeom prst="ellipse">
            <a:avLst/>
          </a:prstGeom>
          <a:ln>
            <a:noFill/>
          </a:ln>
          <a:effectLst>
            <a:softEdge rad="112500"/>
          </a:effectLst>
        </p:spPr>
      </p:pic>
      <p:pic>
        <p:nvPicPr>
          <p:cNvPr id="46" name="Picture 2" descr="C:\DOCUME~1\d0592\LOCALS~1\Temp\Rar$DR02.415\Page-16-17.jpg"/>
          <p:cNvPicPr>
            <a:picLocks noChangeAspect="1" noChangeArrowheads="1"/>
          </p:cNvPicPr>
          <p:nvPr/>
        </p:nvPicPr>
        <p:blipFill>
          <a:blip r:embed="rId4">
            <a:extLst>
              <a:ext uri="{28A0092B-C50C-407E-A947-70E740481C1C}">
                <a14:useLocalDpi xmlns:a14="http://schemas.microsoft.com/office/drawing/2010/main" val="0"/>
              </a:ext>
            </a:extLst>
          </a:blip>
          <a:srcRect l="16667" t="56339" r="71666" b="12196"/>
          <a:stretch>
            <a:fillRect/>
          </a:stretch>
        </p:blipFill>
        <p:spPr bwMode="auto">
          <a:xfrm>
            <a:off x="6477000" y="5410200"/>
            <a:ext cx="11890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C:\DOCUME~1\d0592\LOCALS~1\Temp\Rar$DR02.415\Page-16-17.jpg"/>
          <p:cNvPicPr>
            <a:picLocks noChangeAspect="1" noChangeArrowheads="1"/>
          </p:cNvPicPr>
          <p:nvPr/>
        </p:nvPicPr>
        <p:blipFill>
          <a:blip r:embed="rId4">
            <a:extLst>
              <a:ext uri="{28A0092B-C50C-407E-A947-70E740481C1C}">
                <a14:useLocalDpi xmlns:a14="http://schemas.microsoft.com/office/drawing/2010/main" val="0"/>
              </a:ext>
            </a:extLst>
          </a:blip>
          <a:srcRect l="4208" t="20557" r="84416" b="48019"/>
          <a:stretch>
            <a:fillRect/>
          </a:stretch>
        </p:blipFill>
        <p:spPr bwMode="auto">
          <a:xfrm>
            <a:off x="1219200" y="1600200"/>
            <a:ext cx="11890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 descr="C:\DOCUME~1\d0592\LOCALS~1\Temp\Rar$DR02.415\Page-16-17.jpg"/>
          <p:cNvPicPr>
            <a:picLocks noChangeAspect="1" noChangeArrowheads="1"/>
          </p:cNvPicPr>
          <p:nvPr/>
        </p:nvPicPr>
        <p:blipFill>
          <a:blip r:embed="rId4">
            <a:extLst>
              <a:ext uri="{28A0092B-C50C-407E-A947-70E740481C1C}">
                <a14:useLocalDpi xmlns:a14="http://schemas.microsoft.com/office/drawing/2010/main" val="0"/>
              </a:ext>
            </a:extLst>
          </a:blip>
          <a:srcRect l="16667" t="21265" r="71915" b="48019"/>
          <a:stretch>
            <a:fillRect/>
          </a:stretch>
        </p:blipFill>
        <p:spPr bwMode="auto">
          <a:xfrm>
            <a:off x="6318250" y="1371600"/>
            <a:ext cx="11890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descr="C:\DOCUME~1\d0592\LOCALS~1\Temp\Rar$DR02.415\Page-16-17.jpg"/>
          <p:cNvPicPr>
            <a:picLocks noChangeAspect="1" noChangeArrowheads="1"/>
          </p:cNvPicPr>
          <p:nvPr/>
        </p:nvPicPr>
        <p:blipFill>
          <a:blip r:embed="rId4">
            <a:extLst>
              <a:ext uri="{28A0092B-C50C-407E-A947-70E740481C1C}">
                <a14:useLocalDpi xmlns:a14="http://schemas.microsoft.com/office/drawing/2010/main" val="0"/>
              </a:ext>
            </a:extLst>
          </a:blip>
          <a:srcRect l="29167" t="21107" r="59425" b="48499"/>
          <a:stretch>
            <a:fillRect/>
          </a:stretch>
        </p:blipFill>
        <p:spPr bwMode="auto">
          <a:xfrm>
            <a:off x="1477963" y="5486400"/>
            <a:ext cx="11890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 descr="C:\DOCUME~1\d0592\LOCALS~1\Temp\Rar$DR02.415\Page-16-17.jpg"/>
          <p:cNvPicPr>
            <a:picLocks noChangeAspect="1" noChangeArrowheads="1"/>
          </p:cNvPicPr>
          <p:nvPr/>
        </p:nvPicPr>
        <p:blipFill>
          <a:blip r:embed="rId4">
            <a:extLst>
              <a:ext uri="{28A0092B-C50C-407E-A947-70E740481C1C}">
                <a14:useLocalDpi xmlns:a14="http://schemas.microsoft.com/office/drawing/2010/main" val="0"/>
              </a:ext>
            </a:extLst>
          </a:blip>
          <a:srcRect l="4167" t="56706" r="84167" b="12578"/>
          <a:stretch>
            <a:fillRect/>
          </a:stretch>
        </p:blipFill>
        <p:spPr bwMode="auto">
          <a:xfrm>
            <a:off x="6934200" y="3200400"/>
            <a:ext cx="118903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 descr="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05200"/>
            <a:ext cx="11890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50" name="Slide Number Placeholder 9"/>
          <p:cNvSpPr txBox="1">
            <a:spLocks/>
          </p:cNvSpPr>
          <p:nvPr/>
        </p:nvSpPr>
        <p:spPr bwMode="auto">
          <a:xfrm>
            <a:off x="8610600" y="42863"/>
            <a:ext cx="4905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1A9B5045-7C13-4588-8092-33E9E47A98B8}" type="slidenum">
              <a:rPr lang="en-US" altLang="en-US" sz="1800" b="1"/>
              <a:pPr algn="r" eaLnBrk="1" hangingPunct="1">
                <a:spcBef>
                  <a:spcPct val="0"/>
                </a:spcBef>
                <a:buFontTx/>
                <a:buNone/>
              </a:pPr>
              <a:t>8</a:t>
            </a:fld>
            <a:endParaRPr lang="en-US" altLang="en-US" sz="1800" b="1"/>
          </a:p>
        </p:txBody>
      </p:sp>
      <p:sp>
        <p:nvSpPr>
          <p:cNvPr id="218151" name="Rounded Rectangle 14"/>
          <p:cNvSpPr>
            <a:spLocks noChangeArrowheads="1"/>
          </p:cNvSpPr>
          <p:nvPr/>
        </p:nvSpPr>
        <p:spPr bwMode="auto">
          <a:xfrm>
            <a:off x="354013" y="0"/>
            <a:ext cx="8648700" cy="919163"/>
          </a:xfrm>
          <a:prstGeom prst="roundRect">
            <a:avLst>
              <a:gd name="adj" fmla="val 16667"/>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sz="2400" b="1">
                <a:solidFill>
                  <a:srgbClr val="00B050"/>
                </a:solidFill>
                <a:latin typeface="Tahoma" pitchFamily="34" charset="0"/>
                <a:ea typeface="MS PGothic" pitchFamily="34" charset="-128"/>
                <a:cs typeface="Tahoma" pitchFamily="34" charset="0"/>
              </a:rPr>
              <a:t>Tình huống nguy hiểm có thể xảy ra khi tham gia </a:t>
            </a:r>
          </a:p>
          <a:p>
            <a:pPr algn="ctr" eaLnBrk="1" hangingPunct="1">
              <a:spcBef>
                <a:spcPct val="0"/>
              </a:spcBef>
              <a:buFontTx/>
              <a:buNone/>
            </a:pPr>
            <a:r>
              <a:rPr kumimoji="1" lang="en-US" altLang="en-US" sz="2400" b="1">
                <a:solidFill>
                  <a:srgbClr val="00B050"/>
                </a:solidFill>
                <a:latin typeface="Tahoma" pitchFamily="34" charset="0"/>
                <a:ea typeface="MS PGothic" pitchFamily="34" charset="-128"/>
                <a:cs typeface="Tahoma" pitchFamily="34" charset="0"/>
              </a:rPr>
              <a:t>giao thông</a:t>
            </a:r>
          </a:p>
        </p:txBody>
      </p:sp>
    </p:spTree>
    <p:extLst>
      <p:ext uri="{BB962C8B-B14F-4D97-AF65-F5344CB8AC3E}">
        <p14:creationId xmlns:p14="http://schemas.microsoft.com/office/powerpoint/2010/main" val="2507217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strips(downLeft)">
                                      <p:cBhvr>
                                        <p:cTn id="10" dur="500"/>
                                        <p:tgtEl>
                                          <p:spTgt spid="3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strips(downLeft)">
                                      <p:cBhvr>
                                        <p:cTn id="16" dur="500"/>
                                        <p:tgtEl>
                                          <p:spTgt spid="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Left)">
                                      <p:cBhvr>
                                        <p:cTn id="24" dur="500"/>
                                        <p:tgtEl>
                                          <p:spTgt spid="21"/>
                                        </p:tgtEl>
                                      </p:cBhvr>
                                    </p:animEffect>
                                  </p:childTnLst>
                                </p:cTn>
                              </p:par>
                              <p:par>
                                <p:cTn id="25" presetID="18" presetClass="entr" presetSubtype="12"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strips(downLeft)">
                                      <p:cBhvr>
                                        <p:cTn id="27" dur="500"/>
                                        <p:tgtEl>
                                          <p:spTgt spid="48"/>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strips(downLeft)">
                                      <p:cBhvr>
                                        <p:cTn id="30" dur="500"/>
                                        <p:tgtEl>
                                          <p:spTgt spid="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Left)">
                                      <p:cBhvr>
                                        <p:cTn id="35" dur="500"/>
                                        <p:tgtEl>
                                          <p:spTgt spid="8"/>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strips(downLeft)">
                                      <p:cBhvr>
                                        <p:cTn id="38" dur="500"/>
                                        <p:tgtEl>
                                          <p:spTgt spid="24"/>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strips(downLeft)">
                                      <p:cBhvr>
                                        <p:cTn id="41" dur="500"/>
                                        <p:tgtEl>
                                          <p:spTgt spid="43"/>
                                        </p:tgtEl>
                                      </p:cBhvr>
                                    </p:animEffect>
                                  </p:childTnLst>
                                </p:cTn>
                              </p:par>
                              <p:par>
                                <p:cTn id="42" presetID="18" presetClass="entr" presetSubtype="12"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strips(downLeft)">
                                      <p:cBhvr>
                                        <p:cTn id="44" dur="500"/>
                                        <p:tgtEl>
                                          <p:spTgt spid="5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strips(downLeft)">
                                      <p:cBhvr>
                                        <p:cTn id="49" dur="500"/>
                                        <p:tgtEl>
                                          <p:spTgt spid="5"/>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trips(downLeft)">
                                      <p:cBhvr>
                                        <p:cTn id="52" dur="500"/>
                                        <p:tgtEl>
                                          <p:spTgt spid="27"/>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strips(downLeft)">
                                      <p:cBhvr>
                                        <p:cTn id="55" dur="500"/>
                                        <p:tgtEl>
                                          <p:spTgt spid="44"/>
                                        </p:tgtEl>
                                      </p:cBhvr>
                                    </p:animEffect>
                                  </p:childTnLst>
                                </p:cTn>
                              </p:par>
                              <p:par>
                                <p:cTn id="56" presetID="18" presetClass="entr" presetSubtype="12"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downLeft)">
                                      <p:cBhvr>
                                        <p:cTn id="58" dur="500"/>
                                        <p:tgtEl>
                                          <p:spTgt spid="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strips(downLeft)">
                                      <p:cBhvr>
                                        <p:cTn id="63" dur="500"/>
                                        <p:tgtEl>
                                          <p:spTgt spid="18"/>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strips(downLeft)">
                                      <p:cBhvr>
                                        <p:cTn id="66" dur="500"/>
                                        <p:tgtEl>
                                          <p:spTgt spid="42"/>
                                        </p:tgtEl>
                                      </p:cBhvr>
                                    </p:animEffect>
                                  </p:childTnLst>
                                </p:cTn>
                              </p:par>
                              <p:par>
                                <p:cTn id="67" presetID="18" presetClass="entr" presetSubtype="12"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strips(downLeft)">
                                      <p:cBhvr>
                                        <p:cTn id="69" dur="500"/>
                                        <p:tgtEl>
                                          <p:spTgt spid="4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8" presetClass="entr" presetSubtype="12"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strips(downLeft)">
                                      <p:cBhvr>
                                        <p:cTn id="74" dur="500"/>
                                        <p:tgtEl>
                                          <p:spTgt spid="9"/>
                                        </p:tgtEl>
                                      </p:cBhvr>
                                    </p:animEffect>
                                  </p:childTnLst>
                                </p:cTn>
                              </p:par>
                              <p:par>
                                <p:cTn id="75" presetID="18" presetClass="entr" presetSubtype="12"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strips(downLeft)">
                                      <p:cBhvr>
                                        <p:cTn id="77" dur="500"/>
                                        <p:tgtEl>
                                          <p:spTgt spid="15"/>
                                        </p:tgtEl>
                                      </p:cBhvr>
                                    </p:animEffect>
                                  </p:childTnLst>
                                </p:cTn>
                              </p:par>
                              <p:par>
                                <p:cTn id="78" presetID="18" presetClass="entr" presetSubtype="12"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strips(downLeft)">
                                      <p:cBhvr>
                                        <p:cTn id="80" dur="500"/>
                                        <p:tgtEl>
                                          <p:spTgt spid="41"/>
                                        </p:tgtEl>
                                      </p:cBhvr>
                                    </p:animEffect>
                                  </p:childTnLst>
                                </p:cTn>
                              </p:par>
                              <p:par>
                                <p:cTn id="81" presetID="18" presetClass="entr" presetSubtype="12"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strips(downLeft)">
                                      <p:cBhvr>
                                        <p:cTn id="8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2" grpId="0" animBg="1"/>
      <p:bldP spid="15" grpId="0" animBg="1"/>
      <p:bldP spid="18" grpId="0" animBg="1"/>
      <p:bldP spid="21" grpId="0" animBg="1"/>
      <p:bldP spid="24" grpId="0" animBg="1"/>
      <p:bldP spid="27" grpId="0" animBg="1"/>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Number Placeholder 9"/>
          <p:cNvSpPr txBox="1">
            <a:spLocks/>
          </p:cNvSpPr>
          <p:nvPr/>
        </p:nvSpPr>
        <p:spPr bwMode="auto">
          <a:xfrm>
            <a:off x="8610600" y="42863"/>
            <a:ext cx="4905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0"/>
              </a:spcBef>
              <a:buFontTx/>
              <a:buNone/>
            </a:pPr>
            <a:fld id="{6D6F0D89-483D-4576-8909-9889C6A23D1B}" type="slidenum">
              <a:rPr lang="en-US" altLang="en-US" sz="1800" b="1"/>
              <a:pPr algn="r" eaLnBrk="1" hangingPunct="1">
                <a:spcBef>
                  <a:spcPct val="0"/>
                </a:spcBef>
                <a:buFontTx/>
                <a:buNone/>
              </a:pPr>
              <a:t>9</a:t>
            </a:fld>
            <a:endParaRPr lang="en-US" altLang="en-US" sz="1800" b="1"/>
          </a:p>
        </p:txBody>
      </p:sp>
      <p:sp>
        <p:nvSpPr>
          <p:cNvPr id="7" name="Flowchart: Connector 6"/>
          <p:cNvSpPr/>
          <p:nvPr/>
        </p:nvSpPr>
        <p:spPr bwMode="auto">
          <a:xfrm>
            <a:off x="8001000" y="533400"/>
            <a:ext cx="304800"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eaLnBrk="1" hangingPunct="1">
              <a:defRPr/>
            </a:pPr>
            <a:endParaRPr lang="en-US">
              <a:solidFill>
                <a:schemeClr val="tx1"/>
              </a:solidFill>
            </a:endParaRPr>
          </a:p>
        </p:txBody>
      </p:sp>
      <p:graphicFrame>
        <p:nvGraphicFramePr>
          <p:cNvPr id="3" name="Table 2"/>
          <p:cNvGraphicFramePr>
            <a:graphicFrameLocks noGrp="1"/>
          </p:cNvGraphicFramePr>
          <p:nvPr/>
        </p:nvGraphicFramePr>
        <p:xfrm>
          <a:off x="1868488" y="569913"/>
          <a:ext cx="7042150" cy="6134100"/>
        </p:xfrm>
        <a:graphic>
          <a:graphicData uri="http://schemas.openxmlformats.org/drawingml/2006/table">
            <a:tbl>
              <a:tblPr firstRow="1" bandRow="1">
                <a:tableStyleId>{69CF1AB2-1976-4502-BF36-3FF5EA218861}</a:tableStyleId>
              </a:tblPr>
              <a:tblGrid>
                <a:gridCol w="3448207">
                  <a:extLst>
                    <a:ext uri="{9D8B030D-6E8A-4147-A177-3AD203B41FA5}">
                      <a16:colId xmlns:a16="http://schemas.microsoft.com/office/drawing/2014/main" xmlns="" val="3170998994"/>
                    </a:ext>
                  </a:extLst>
                </a:gridCol>
                <a:gridCol w="3593943">
                  <a:extLst>
                    <a:ext uri="{9D8B030D-6E8A-4147-A177-3AD203B41FA5}">
                      <a16:colId xmlns:a16="http://schemas.microsoft.com/office/drawing/2014/main" xmlns="" val="2737506331"/>
                    </a:ext>
                  </a:extLst>
                </a:gridCol>
              </a:tblGrid>
              <a:tr h="579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t>Các</a:t>
                      </a:r>
                      <a:r>
                        <a:rPr lang="en-US" sz="1600" baseline="0" dirty="0" smtClean="0"/>
                        <a:t> </a:t>
                      </a:r>
                      <a:r>
                        <a:rPr lang="en-US" sz="1600" baseline="0" dirty="0" err="1" smtClean="0"/>
                        <a:t>tình</a:t>
                      </a:r>
                      <a:r>
                        <a:rPr lang="en-US" sz="1600" baseline="0" dirty="0" smtClean="0"/>
                        <a:t> </a:t>
                      </a:r>
                      <a:r>
                        <a:rPr lang="en-US" sz="1600" baseline="0" dirty="0" err="1" smtClean="0"/>
                        <a:t>huống</a:t>
                      </a:r>
                      <a:r>
                        <a:rPr lang="en-US" sz="1600" baseline="0" dirty="0" smtClean="0"/>
                        <a:t> </a:t>
                      </a:r>
                      <a:r>
                        <a:rPr lang="en-US" sz="1600" baseline="0" dirty="0" err="1" smtClean="0"/>
                        <a:t>có</a:t>
                      </a:r>
                      <a:r>
                        <a:rPr lang="en-US" sz="1600" baseline="0" dirty="0" smtClean="0"/>
                        <a:t> </a:t>
                      </a:r>
                      <a:r>
                        <a:rPr lang="en-US" sz="1600" baseline="0" dirty="0" err="1" smtClean="0"/>
                        <a:t>thể</a:t>
                      </a:r>
                      <a:r>
                        <a:rPr lang="en-US" sz="1600" baseline="0" dirty="0" smtClean="0"/>
                        <a:t> </a:t>
                      </a:r>
                      <a:r>
                        <a:rPr lang="en-US" sz="1600" baseline="0" dirty="0" err="1" smtClean="0"/>
                        <a:t>xảy</a:t>
                      </a:r>
                      <a:r>
                        <a:rPr lang="en-US" sz="1600" baseline="0" dirty="0" smtClean="0"/>
                        <a:t> </a:t>
                      </a:r>
                      <a:r>
                        <a:rPr lang="en-US" sz="1600" baseline="0" dirty="0" err="1" smtClean="0"/>
                        <a:t>ra</a:t>
                      </a:r>
                      <a:endParaRPr lang="en-US" sz="1600" dirty="0" smtClean="0">
                        <a:solidFill>
                          <a:schemeClr val="tx1"/>
                        </a:solidFill>
                      </a:endParaRPr>
                    </a:p>
                  </a:txBody>
                  <a:tcPr marL="91450" marR="91450">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t>Cách</a:t>
                      </a:r>
                      <a:r>
                        <a:rPr lang="en-US" sz="1600" baseline="0" dirty="0" smtClean="0"/>
                        <a:t> </a:t>
                      </a:r>
                      <a:r>
                        <a:rPr lang="en-US" sz="1600" baseline="0" dirty="0" err="1" smtClean="0"/>
                        <a:t>phòng</a:t>
                      </a:r>
                      <a:r>
                        <a:rPr lang="en-US" sz="1600" baseline="0" dirty="0" smtClean="0"/>
                        <a:t> </a:t>
                      </a:r>
                      <a:r>
                        <a:rPr lang="en-US" sz="1600" baseline="0" dirty="0" err="1" smtClean="0"/>
                        <a:t>tránh</a:t>
                      </a:r>
                      <a:r>
                        <a:rPr lang="en-US" sz="1600" baseline="0" dirty="0" smtClean="0"/>
                        <a:t> </a:t>
                      </a:r>
                      <a:r>
                        <a:rPr lang="en-US" sz="1600" baseline="0" dirty="0" err="1" smtClean="0"/>
                        <a:t>va</a:t>
                      </a:r>
                      <a:r>
                        <a:rPr lang="en-US" sz="1600" baseline="0" dirty="0" smtClean="0"/>
                        <a:t> </a:t>
                      </a:r>
                      <a:r>
                        <a:rPr lang="en-US" sz="1600" baseline="0" dirty="0" err="1" smtClean="0"/>
                        <a:t>chạm</a:t>
                      </a:r>
                      <a:endParaRPr lang="en-US" sz="1600" dirty="0" smtClean="0"/>
                    </a:p>
                    <a:p>
                      <a:endParaRPr lang="en-US" sz="1600" dirty="0">
                        <a:solidFill>
                          <a:srgbClr val="FF0000"/>
                        </a:solidFill>
                      </a:endParaRPr>
                    </a:p>
                  </a:txBody>
                  <a:tcPr marL="91450" marR="91450">
                    <a:solidFill>
                      <a:schemeClr val="accent5">
                        <a:lumMod val="75000"/>
                      </a:schemeClr>
                    </a:solidFill>
                  </a:tcPr>
                </a:tc>
                <a:extLst>
                  <a:ext uri="{0D108BD9-81ED-4DB2-BD59-A6C34878D82A}">
                    <a16:rowId xmlns:a16="http://schemas.microsoft.com/office/drawing/2014/main" xmlns="" val="3425970456"/>
                  </a:ext>
                </a:extLst>
              </a:tr>
              <a:tr h="822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1. </a:t>
                      </a:r>
                      <a:r>
                        <a:rPr lang="en-US" sz="1600" dirty="0" err="1" smtClean="0"/>
                        <a:t>Gặp</a:t>
                      </a:r>
                      <a:r>
                        <a:rPr lang="en-US" sz="1600" dirty="0" smtClean="0"/>
                        <a:t> </a:t>
                      </a:r>
                      <a:r>
                        <a:rPr lang="en-US" sz="1600" dirty="0" err="1" smtClean="0"/>
                        <a:t>xe</a:t>
                      </a:r>
                      <a:r>
                        <a:rPr lang="en-US" sz="1600" dirty="0" smtClean="0"/>
                        <a:t> to </a:t>
                      </a:r>
                      <a:r>
                        <a:rPr lang="en-US" sz="1600" dirty="0" err="1" smtClean="0"/>
                        <a:t>chuyển</a:t>
                      </a:r>
                      <a:r>
                        <a:rPr lang="en-US" sz="1600" dirty="0" smtClean="0"/>
                        <a:t> </a:t>
                      </a:r>
                      <a:r>
                        <a:rPr lang="en-US" sz="1600" dirty="0" err="1" smtClean="0"/>
                        <a:t>làn</a:t>
                      </a:r>
                      <a:r>
                        <a:rPr lang="en-US" sz="1600" dirty="0" smtClean="0"/>
                        <a:t>, </a:t>
                      </a:r>
                      <a:r>
                        <a:rPr lang="en-US" sz="1600" dirty="0" err="1" smtClean="0"/>
                        <a:t>chuyển</a:t>
                      </a:r>
                      <a:r>
                        <a:rPr lang="en-US" sz="1600" dirty="0" smtClean="0"/>
                        <a:t> </a:t>
                      </a:r>
                      <a:r>
                        <a:rPr lang="en-US" sz="1600" dirty="0" err="1" smtClean="0"/>
                        <a:t>hướng</a:t>
                      </a:r>
                      <a:endParaRPr lang="en-US" sz="1600" dirty="0" smtClean="0"/>
                    </a:p>
                    <a:p>
                      <a:endParaRPr lang="en-US" sz="1600" dirty="0">
                        <a:solidFill>
                          <a:srgbClr val="FF0000"/>
                        </a:solidFill>
                      </a:endParaRPr>
                    </a:p>
                  </a:txBody>
                  <a:tcPr marL="91450" marR="914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t>Đi</a:t>
                      </a:r>
                      <a:r>
                        <a:rPr lang="en-US" sz="1600" baseline="0" dirty="0" smtClean="0"/>
                        <a:t> </a:t>
                      </a:r>
                      <a:r>
                        <a:rPr lang="en-US" sz="1600" baseline="0" dirty="0" err="1" smtClean="0"/>
                        <a:t>chậm</a:t>
                      </a:r>
                      <a:r>
                        <a:rPr lang="en-US" sz="1600" baseline="0" dirty="0" smtClean="0"/>
                        <a:t> </a:t>
                      </a:r>
                      <a:r>
                        <a:rPr lang="en-US" sz="1600" baseline="0" dirty="0" err="1" smtClean="0"/>
                        <a:t>lại</a:t>
                      </a:r>
                      <a:r>
                        <a:rPr lang="en-US" sz="1600" baseline="0" dirty="0" smtClean="0"/>
                        <a:t> </a:t>
                      </a:r>
                      <a:r>
                        <a:rPr lang="en-US" sz="1600" baseline="0" dirty="0" err="1" smtClean="0"/>
                        <a:t>hoặc</a:t>
                      </a:r>
                      <a:r>
                        <a:rPr lang="en-US" sz="1600" baseline="0" dirty="0" smtClean="0"/>
                        <a:t> </a:t>
                      </a:r>
                      <a:r>
                        <a:rPr lang="en-US" sz="1600" baseline="0" dirty="0" err="1" smtClean="0"/>
                        <a:t>dừng</a:t>
                      </a:r>
                      <a:r>
                        <a:rPr lang="en-US" sz="1600" baseline="0" dirty="0" smtClean="0"/>
                        <a:t> </a:t>
                      </a:r>
                      <a:r>
                        <a:rPr lang="en-US" sz="1600" baseline="0" dirty="0" err="1" smtClean="0"/>
                        <a:t>lại</a:t>
                      </a:r>
                      <a:r>
                        <a:rPr lang="en-US" sz="1600" baseline="0" dirty="0" smtClean="0"/>
                        <a:t> </a:t>
                      </a:r>
                      <a:r>
                        <a:rPr lang="en-US" sz="1600" baseline="0" dirty="0" err="1" smtClean="0"/>
                        <a:t>để</a:t>
                      </a:r>
                      <a:r>
                        <a:rPr lang="en-US" sz="1600" baseline="0" dirty="0" smtClean="0"/>
                        <a:t> </a:t>
                      </a:r>
                      <a:r>
                        <a:rPr lang="en-US" sz="1600" baseline="0" dirty="0" err="1" smtClean="0"/>
                        <a:t>chờ</a:t>
                      </a:r>
                      <a:r>
                        <a:rPr lang="en-US" sz="1600" baseline="0" dirty="0" smtClean="0"/>
                        <a:t> </a:t>
                      </a:r>
                      <a:r>
                        <a:rPr lang="en-US" sz="1600" baseline="0" dirty="0" err="1" smtClean="0"/>
                        <a:t>xe</a:t>
                      </a:r>
                      <a:r>
                        <a:rPr lang="en-US" sz="1600" baseline="0" dirty="0" smtClean="0"/>
                        <a:t> qua, </a:t>
                      </a:r>
                      <a:r>
                        <a:rPr lang="en-US" sz="1600" baseline="0" dirty="0" err="1" smtClean="0"/>
                        <a:t>giữ</a:t>
                      </a:r>
                      <a:r>
                        <a:rPr lang="en-US" sz="1600" baseline="0" dirty="0" smtClean="0"/>
                        <a:t> </a:t>
                      </a:r>
                      <a:r>
                        <a:rPr lang="en-US" sz="1600" baseline="0" dirty="0" err="1" smtClean="0"/>
                        <a:t>khoảng</a:t>
                      </a:r>
                      <a:r>
                        <a:rPr lang="en-US" sz="1600" baseline="0" dirty="0" smtClean="0"/>
                        <a:t> </a:t>
                      </a:r>
                      <a:r>
                        <a:rPr lang="en-US" sz="1600" baseline="0" dirty="0" err="1" smtClean="0"/>
                        <a:t>cách</a:t>
                      </a:r>
                      <a:r>
                        <a:rPr lang="en-US" sz="1600" baseline="0" dirty="0" smtClean="0"/>
                        <a:t> an </a:t>
                      </a:r>
                      <a:r>
                        <a:rPr lang="en-US" sz="1600" baseline="0" dirty="0" err="1" smtClean="0"/>
                        <a:t>toàn</a:t>
                      </a:r>
                      <a:endParaRPr lang="en-US" sz="1600" dirty="0" smtClean="0">
                        <a:solidFill>
                          <a:srgbClr val="FF0000"/>
                        </a:solidFill>
                      </a:endParaRPr>
                    </a:p>
                  </a:txBody>
                  <a:tcPr marL="91450" marR="91450"/>
                </a:tc>
                <a:extLst>
                  <a:ext uri="{0D108BD9-81ED-4DB2-BD59-A6C34878D82A}">
                    <a16:rowId xmlns:a16="http://schemas.microsoft.com/office/drawing/2014/main" xmlns="" val="1395420161"/>
                  </a:ext>
                </a:extLst>
              </a:tr>
              <a:tr h="822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2. </a:t>
                      </a:r>
                      <a:r>
                        <a:rPr lang="en-US" sz="1600" dirty="0" err="1" smtClean="0"/>
                        <a:t>Nơi</a:t>
                      </a:r>
                      <a:r>
                        <a:rPr lang="en-US" sz="1600" dirty="0" smtClean="0"/>
                        <a:t> </a:t>
                      </a:r>
                      <a:r>
                        <a:rPr lang="en-US" sz="1600" dirty="0" err="1" smtClean="0"/>
                        <a:t>tầm</a:t>
                      </a:r>
                      <a:r>
                        <a:rPr lang="en-US" sz="1600" dirty="0" smtClean="0"/>
                        <a:t> </a:t>
                      </a:r>
                      <a:r>
                        <a:rPr lang="en-US" sz="1600" dirty="0" err="1" smtClean="0"/>
                        <a:t>nhìn</a:t>
                      </a:r>
                      <a:r>
                        <a:rPr lang="en-US" sz="1600" dirty="0" smtClean="0"/>
                        <a:t> </a:t>
                      </a:r>
                      <a:r>
                        <a:rPr lang="en-US" sz="1600" dirty="0" err="1" smtClean="0"/>
                        <a:t>bị</a:t>
                      </a:r>
                      <a:r>
                        <a:rPr lang="en-US" sz="1600" dirty="0" smtClean="0"/>
                        <a:t> </a:t>
                      </a:r>
                      <a:r>
                        <a:rPr lang="en-US" sz="1600" dirty="0" err="1" smtClean="0"/>
                        <a:t>hạn</a:t>
                      </a:r>
                      <a:r>
                        <a:rPr lang="en-US" sz="1600" dirty="0" smtClean="0"/>
                        <a:t> </a:t>
                      </a:r>
                      <a:r>
                        <a:rPr lang="en-US" sz="1600" dirty="0" err="1" smtClean="0"/>
                        <a:t>chế</a:t>
                      </a:r>
                      <a:r>
                        <a:rPr lang="en-US" sz="1600" dirty="0" smtClean="0"/>
                        <a:t>, </a:t>
                      </a:r>
                      <a:r>
                        <a:rPr lang="en-US" sz="1600" dirty="0" err="1" smtClean="0"/>
                        <a:t>bị</a:t>
                      </a:r>
                      <a:r>
                        <a:rPr lang="en-US" sz="1600" dirty="0" smtClean="0"/>
                        <a:t> </a:t>
                      </a:r>
                      <a:r>
                        <a:rPr lang="en-US" sz="1600" dirty="0" err="1" smtClean="0"/>
                        <a:t>che</a:t>
                      </a:r>
                      <a:r>
                        <a:rPr lang="en-US" sz="1600" dirty="0" smtClean="0"/>
                        <a:t> </a:t>
                      </a:r>
                      <a:r>
                        <a:rPr lang="en-US" sz="1600" dirty="0" err="1" smtClean="0"/>
                        <a:t>khuất</a:t>
                      </a:r>
                      <a:r>
                        <a:rPr lang="en-US" sz="1600" dirty="0" smtClean="0"/>
                        <a:t>: </a:t>
                      </a:r>
                    </a:p>
                    <a:p>
                      <a:endParaRPr lang="en-US" sz="1600" dirty="0">
                        <a:solidFill>
                          <a:srgbClr val="FF0000"/>
                        </a:solidFill>
                      </a:endParaRPr>
                    </a:p>
                  </a:txBody>
                  <a:tcPr marL="91450" marR="914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Quan </a:t>
                      </a:r>
                      <a:r>
                        <a:rPr lang="en-US" sz="1600" dirty="0" err="1" smtClean="0"/>
                        <a:t>sát</a:t>
                      </a:r>
                      <a:r>
                        <a:rPr lang="en-US" sz="1600" baseline="0" dirty="0" smtClean="0"/>
                        <a:t> </a:t>
                      </a:r>
                      <a:r>
                        <a:rPr lang="en-US" sz="1600" baseline="0" dirty="0" err="1" smtClean="0"/>
                        <a:t>và</a:t>
                      </a:r>
                      <a:r>
                        <a:rPr lang="en-US" sz="1600" baseline="0" dirty="0" smtClean="0"/>
                        <a:t> </a:t>
                      </a:r>
                      <a:r>
                        <a:rPr lang="en-US" sz="1600" baseline="0" dirty="0" err="1" smtClean="0"/>
                        <a:t>lắng</a:t>
                      </a:r>
                      <a:r>
                        <a:rPr lang="en-US" sz="1600" baseline="0" dirty="0" smtClean="0"/>
                        <a:t> </a:t>
                      </a:r>
                      <a:r>
                        <a:rPr lang="en-US" sz="1600" baseline="0" dirty="0" err="1" smtClean="0"/>
                        <a:t>nghe</a:t>
                      </a:r>
                      <a:r>
                        <a:rPr lang="en-US" sz="1600" baseline="0" dirty="0" smtClean="0"/>
                        <a:t> </a:t>
                      </a:r>
                      <a:r>
                        <a:rPr lang="en-US" sz="1600" baseline="0" dirty="0" err="1" smtClean="0"/>
                        <a:t>để</a:t>
                      </a:r>
                      <a:r>
                        <a:rPr lang="en-US" sz="1600" baseline="0" dirty="0" smtClean="0"/>
                        <a:t> </a:t>
                      </a:r>
                      <a:r>
                        <a:rPr lang="en-US" sz="1600" baseline="0" dirty="0" err="1" smtClean="0"/>
                        <a:t>nhận</a:t>
                      </a:r>
                      <a:r>
                        <a:rPr lang="en-US" sz="1600" baseline="0" dirty="0" smtClean="0"/>
                        <a:t> </a:t>
                      </a:r>
                      <a:r>
                        <a:rPr lang="en-US" sz="1600" baseline="0" dirty="0" err="1" smtClean="0"/>
                        <a:t>biết</a:t>
                      </a:r>
                      <a:r>
                        <a:rPr lang="en-US" sz="1600" baseline="0" dirty="0" smtClean="0"/>
                        <a:t> </a:t>
                      </a:r>
                      <a:r>
                        <a:rPr lang="en-US" sz="1600" baseline="0" dirty="0" err="1" smtClean="0"/>
                        <a:t>nguy</a:t>
                      </a:r>
                      <a:r>
                        <a:rPr lang="en-US" sz="1600" baseline="0" dirty="0" smtClean="0"/>
                        <a:t> </a:t>
                      </a:r>
                      <a:r>
                        <a:rPr lang="en-US" sz="1600" baseline="0" dirty="0" err="1" smtClean="0"/>
                        <a:t>hiểm</a:t>
                      </a:r>
                      <a:r>
                        <a:rPr lang="en-US" sz="1600" baseline="0" dirty="0" smtClean="0"/>
                        <a:t> </a:t>
                      </a:r>
                      <a:r>
                        <a:rPr lang="en-US" sz="1600" baseline="0" dirty="0" err="1" smtClean="0"/>
                        <a:t>có</a:t>
                      </a:r>
                      <a:r>
                        <a:rPr lang="en-US" sz="1600" baseline="0" dirty="0" smtClean="0"/>
                        <a:t> </a:t>
                      </a:r>
                      <a:r>
                        <a:rPr lang="en-US" sz="1600" baseline="0" dirty="0" err="1" smtClean="0"/>
                        <a:t>thể</a:t>
                      </a:r>
                      <a:r>
                        <a:rPr lang="en-US" sz="1600" baseline="0" dirty="0" smtClean="0"/>
                        <a:t> </a:t>
                      </a:r>
                      <a:r>
                        <a:rPr lang="en-US" sz="1600" baseline="0" dirty="0" err="1" smtClean="0"/>
                        <a:t>xảy</a:t>
                      </a:r>
                      <a:r>
                        <a:rPr lang="en-US" sz="1600" baseline="0" dirty="0" smtClean="0"/>
                        <a:t> </a:t>
                      </a:r>
                      <a:r>
                        <a:rPr lang="en-US" sz="1600" baseline="0" dirty="0" err="1" smtClean="0"/>
                        <a:t>ra</a:t>
                      </a:r>
                      <a:endParaRPr lang="en-US" sz="1600" dirty="0" smtClean="0"/>
                    </a:p>
                    <a:p>
                      <a:endParaRPr lang="en-US" sz="1600" dirty="0">
                        <a:solidFill>
                          <a:srgbClr val="FF0000"/>
                        </a:solidFill>
                      </a:endParaRPr>
                    </a:p>
                  </a:txBody>
                  <a:tcPr marL="91450" marR="91450"/>
                </a:tc>
                <a:extLst>
                  <a:ext uri="{0D108BD9-81ED-4DB2-BD59-A6C34878D82A}">
                    <a16:rowId xmlns:a16="http://schemas.microsoft.com/office/drawing/2014/main" xmlns="" val="168413321"/>
                  </a:ext>
                </a:extLst>
              </a:tr>
              <a:tr h="1066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3. </a:t>
                      </a:r>
                      <a:r>
                        <a:rPr lang="en-US" sz="1600" dirty="0" err="1" smtClean="0"/>
                        <a:t>Nơi</a:t>
                      </a:r>
                      <a:r>
                        <a:rPr lang="en-US" sz="1600" dirty="0" smtClean="0"/>
                        <a:t> </a:t>
                      </a:r>
                      <a:r>
                        <a:rPr lang="en-US" sz="1600" dirty="0" err="1" smtClean="0"/>
                        <a:t>có</a:t>
                      </a:r>
                      <a:r>
                        <a:rPr lang="en-US" sz="1600" dirty="0" smtClean="0"/>
                        <a:t> </a:t>
                      </a:r>
                      <a:r>
                        <a:rPr lang="en-US" sz="1600" dirty="0" err="1" smtClean="0"/>
                        <a:t>các</a:t>
                      </a:r>
                      <a:r>
                        <a:rPr lang="en-US" sz="1600" dirty="0" smtClean="0"/>
                        <a:t> </a:t>
                      </a:r>
                      <a:r>
                        <a:rPr lang="en-US" sz="1600" dirty="0" err="1" smtClean="0"/>
                        <a:t>xe</a:t>
                      </a:r>
                      <a:r>
                        <a:rPr lang="en-US" sz="1600" dirty="0" smtClean="0"/>
                        <a:t> ô </a:t>
                      </a:r>
                      <a:r>
                        <a:rPr lang="en-US" sz="1600" dirty="0" err="1" smtClean="0"/>
                        <a:t>tô</a:t>
                      </a:r>
                      <a:r>
                        <a:rPr lang="en-US" sz="1600" dirty="0" smtClean="0"/>
                        <a:t> </a:t>
                      </a:r>
                      <a:r>
                        <a:rPr lang="en-US" sz="1600" dirty="0" err="1" smtClean="0"/>
                        <a:t>đang</a:t>
                      </a:r>
                      <a:r>
                        <a:rPr lang="en-US" sz="1600" dirty="0" smtClean="0"/>
                        <a:t> </a:t>
                      </a:r>
                      <a:r>
                        <a:rPr lang="en-US" sz="1600" dirty="0" err="1" smtClean="0"/>
                        <a:t>dừng</a:t>
                      </a:r>
                      <a:r>
                        <a:rPr lang="en-US" sz="1600" dirty="0" smtClean="0"/>
                        <a:t>, </a:t>
                      </a:r>
                      <a:r>
                        <a:rPr lang="en-US" sz="1600" dirty="0" err="1" smtClean="0"/>
                        <a:t>đỗ</a:t>
                      </a:r>
                      <a:r>
                        <a:rPr lang="en-US" sz="1600" dirty="0" smtClean="0"/>
                        <a:t>: </a:t>
                      </a:r>
                    </a:p>
                    <a:p>
                      <a:endParaRPr lang="en-US" sz="1600" dirty="0">
                        <a:solidFill>
                          <a:srgbClr val="FF0000"/>
                        </a:solidFill>
                      </a:endParaRPr>
                    </a:p>
                  </a:txBody>
                  <a:tcPr marL="91450" marR="914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Quan </a:t>
                      </a:r>
                      <a:r>
                        <a:rPr lang="en-US" sz="1600" dirty="0" err="1" smtClean="0"/>
                        <a:t>sát</a:t>
                      </a:r>
                      <a:r>
                        <a:rPr lang="en-US" sz="1600" baseline="0" dirty="0" smtClean="0"/>
                        <a:t> </a:t>
                      </a:r>
                      <a:r>
                        <a:rPr lang="en-US" sz="1600" baseline="0" dirty="0" err="1" smtClean="0"/>
                        <a:t>sự</a:t>
                      </a:r>
                      <a:r>
                        <a:rPr lang="en-US" sz="1600" baseline="0" dirty="0" smtClean="0"/>
                        <a:t> </a:t>
                      </a:r>
                      <a:r>
                        <a:rPr lang="en-US" sz="1600" baseline="0" dirty="0" err="1" smtClean="0"/>
                        <a:t>chuyển</a:t>
                      </a:r>
                      <a:r>
                        <a:rPr lang="en-US" sz="1600" baseline="0" dirty="0" smtClean="0"/>
                        <a:t> </a:t>
                      </a:r>
                      <a:r>
                        <a:rPr lang="en-US" sz="1600" baseline="0" dirty="0" err="1" smtClean="0"/>
                        <a:t>động</a:t>
                      </a:r>
                      <a:r>
                        <a:rPr lang="en-US" sz="1600" baseline="0" dirty="0" smtClean="0"/>
                        <a:t> </a:t>
                      </a:r>
                      <a:r>
                        <a:rPr lang="en-US" sz="1600" baseline="0" dirty="0" err="1" smtClean="0"/>
                        <a:t>của</a:t>
                      </a:r>
                      <a:r>
                        <a:rPr lang="en-US" sz="1600" baseline="0" dirty="0" smtClean="0"/>
                        <a:t> </a:t>
                      </a:r>
                      <a:r>
                        <a:rPr lang="en-US" sz="1600" baseline="0" dirty="0" err="1" smtClean="0"/>
                        <a:t>xe</a:t>
                      </a:r>
                      <a:r>
                        <a:rPr lang="en-US" sz="1600" baseline="0" dirty="0" smtClean="0"/>
                        <a:t> (</a:t>
                      </a:r>
                      <a:r>
                        <a:rPr lang="en-US" sz="1600" baseline="0" dirty="0" err="1" smtClean="0"/>
                        <a:t>mở</a:t>
                      </a:r>
                      <a:r>
                        <a:rPr lang="en-US" sz="1600" baseline="0" dirty="0" smtClean="0"/>
                        <a:t> </a:t>
                      </a:r>
                      <a:r>
                        <a:rPr lang="en-US" sz="1600" baseline="0" dirty="0" err="1" smtClean="0"/>
                        <a:t>cửa</a:t>
                      </a:r>
                      <a:r>
                        <a:rPr lang="en-US" sz="1600" baseline="0" dirty="0" smtClean="0"/>
                        <a:t>, </a:t>
                      </a:r>
                      <a:r>
                        <a:rPr lang="en-US" sz="1600" baseline="0" dirty="0" err="1" smtClean="0"/>
                        <a:t>tiến</a:t>
                      </a:r>
                      <a:r>
                        <a:rPr lang="en-US" sz="1600" baseline="0" dirty="0" smtClean="0"/>
                        <a:t>, </a:t>
                      </a:r>
                      <a:r>
                        <a:rPr lang="en-US" sz="1600" baseline="0" dirty="0" err="1" smtClean="0"/>
                        <a:t>lùi</a:t>
                      </a:r>
                      <a:r>
                        <a:rPr lang="en-US" sz="1600" baseline="0" dirty="0" smtClean="0"/>
                        <a:t>) </a:t>
                      </a:r>
                      <a:r>
                        <a:rPr lang="en-US" sz="1600" baseline="0" dirty="0" err="1" smtClean="0"/>
                        <a:t>để</a:t>
                      </a:r>
                      <a:r>
                        <a:rPr lang="en-US" sz="1600" baseline="0" dirty="0" smtClean="0"/>
                        <a:t> </a:t>
                      </a:r>
                      <a:r>
                        <a:rPr lang="en-US" sz="1600" baseline="0" dirty="0" err="1" smtClean="0"/>
                        <a:t>phòng</a:t>
                      </a:r>
                      <a:r>
                        <a:rPr lang="en-US" sz="1600" baseline="0" dirty="0" smtClean="0"/>
                        <a:t> </a:t>
                      </a:r>
                      <a:r>
                        <a:rPr lang="en-US" sz="1600" baseline="0" dirty="0" err="1" smtClean="0"/>
                        <a:t>tránh</a:t>
                      </a:r>
                      <a:r>
                        <a:rPr lang="en-US" sz="1600" baseline="0" dirty="0" smtClean="0"/>
                        <a:t> </a:t>
                      </a:r>
                      <a:r>
                        <a:rPr lang="en-US" sz="1600" baseline="0" dirty="0" err="1" smtClean="0"/>
                        <a:t>va</a:t>
                      </a:r>
                      <a:r>
                        <a:rPr lang="en-US" sz="1600" baseline="0" dirty="0" smtClean="0"/>
                        <a:t> </a:t>
                      </a:r>
                      <a:r>
                        <a:rPr lang="en-US" sz="1600" baseline="0" dirty="0" err="1" smtClean="0"/>
                        <a:t>chạm</a:t>
                      </a:r>
                      <a:endParaRPr lang="en-US" sz="1600" dirty="0" smtClean="0"/>
                    </a:p>
                    <a:p>
                      <a:endParaRPr lang="en-US" sz="1600" dirty="0">
                        <a:solidFill>
                          <a:srgbClr val="FF0000"/>
                        </a:solidFill>
                      </a:endParaRPr>
                    </a:p>
                  </a:txBody>
                  <a:tcPr marL="91450" marR="91450"/>
                </a:tc>
                <a:extLst>
                  <a:ext uri="{0D108BD9-81ED-4DB2-BD59-A6C34878D82A}">
                    <a16:rowId xmlns:a16="http://schemas.microsoft.com/office/drawing/2014/main" xmlns="" val="3004156456"/>
                  </a:ext>
                </a:extLst>
              </a:tr>
              <a:tr h="822984">
                <a:tc>
                  <a:txBody>
                    <a:bodyPr/>
                    <a:lstStyle/>
                    <a:p>
                      <a:pPr lvl="0" eaLnBrk="1" fontAlgn="auto" hangingPunct="1">
                        <a:spcBef>
                          <a:spcPts val="0"/>
                        </a:spcBef>
                        <a:spcAft>
                          <a:spcPts val="0"/>
                        </a:spcAft>
                        <a:defRPr/>
                      </a:pPr>
                      <a:r>
                        <a:rPr lang="en-US" sz="1600" dirty="0" smtClean="0"/>
                        <a:t>4. </a:t>
                      </a:r>
                      <a:r>
                        <a:rPr lang="en-US" sz="1600" dirty="0" err="1" smtClean="0"/>
                        <a:t>Các</a:t>
                      </a:r>
                      <a:r>
                        <a:rPr lang="en-US" sz="1600" dirty="0" smtClean="0"/>
                        <a:t> </a:t>
                      </a:r>
                      <a:r>
                        <a:rPr lang="en-US" sz="1600" dirty="0" err="1" smtClean="0"/>
                        <a:t>chướng</a:t>
                      </a:r>
                      <a:r>
                        <a:rPr lang="en-US" sz="1600" dirty="0" smtClean="0"/>
                        <a:t> </a:t>
                      </a:r>
                      <a:r>
                        <a:rPr lang="en-US" sz="1600" dirty="0" err="1" smtClean="0"/>
                        <a:t>ngại</a:t>
                      </a:r>
                      <a:r>
                        <a:rPr lang="en-US" sz="1600" dirty="0" smtClean="0"/>
                        <a:t> </a:t>
                      </a:r>
                      <a:r>
                        <a:rPr lang="en-US" sz="1600" dirty="0" err="1" smtClean="0"/>
                        <a:t>vật</a:t>
                      </a:r>
                      <a:endParaRPr lang="en-US" sz="1600" dirty="0" smtClean="0"/>
                    </a:p>
                    <a:p>
                      <a:pPr lvl="0" eaLnBrk="1" fontAlgn="auto" hangingPunct="1">
                        <a:spcBef>
                          <a:spcPts val="0"/>
                        </a:spcBef>
                        <a:spcAft>
                          <a:spcPts val="0"/>
                        </a:spcAft>
                        <a:defRPr/>
                      </a:pPr>
                      <a:r>
                        <a:rPr lang="en-US" sz="1600" dirty="0" err="1" smtClean="0"/>
                        <a:t>trên</a:t>
                      </a:r>
                      <a:r>
                        <a:rPr lang="en-US" sz="1600" dirty="0" smtClean="0"/>
                        <a:t> </a:t>
                      </a:r>
                      <a:r>
                        <a:rPr lang="en-US" sz="1600" dirty="0" err="1" smtClean="0"/>
                        <a:t>đường</a:t>
                      </a:r>
                      <a:r>
                        <a:rPr lang="en-US" sz="1600" dirty="0" smtClean="0"/>
                        <a:t>: </a:t>
                      </a:r>
                    </a:p>
                    <a:p>
                      <a:endParaRPr lang="en-US" sz="1600" dirty="0">
                        <a:solidFill>
                          <a:srgbClr val="FF0000"/>
                        </a:solidFill>
                      </a:endParaRPr>
                    </a:p>
                  </a:txBody>
                  <a:tcPr marL="91450" marR="914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Quan </a:t>
                      </a:r>
                      <a:r>
                        <a:rPr lang="en-US" sz="1600" dirty="0" err="1" smtClean="0"/>
                        <a:t>sát</a:t>
                      </a:r>
                      <a:r>
                        <a:rPr lang="en-US" sz="1600" dirty="0" smtClean="0"/>
                        <a:t>,</a:t>
                      </a:r>
                      <a:r>
                        <a:rPr lang="en-US" sz="1600" baseline="0" dirty="0" smtClean="0"/>
                        <a:t> </a:t>
                      </a:r>
                      <a:r>
                        <a:rPr lang="en-US" sz="1600" baseline="0" dirty="0" err="1" smtClean="0"/>
                        <a:t>kiểm</a:t>
                      </a:r>
                      <a:r>
                        <a:rPr lang="en-US" sz="1600" baseline="0" dirty="0" smtClean="0"/>
                        <a:t> </a:t>
                      </a:r>
                      <a:r>
                        <a:rPr lang="en-US" sz="1600" baseline="0" dirty="0" err="1" smtClean="0"/>
                        <a:t>soát</a:t>
                      </a:r>
                      <a:r>
                        <a:rPr lang="en-US" sz="1600" baseline="0" dirty="0" smtClean="0"/>
                        <a:t> </a:t>
                      </a:r>
                      <a:r>
                        <a:rPr lang="en-US" sz="1600" baseline="0" dirty="0" err="1" smtClean="0"/>
                        <a:t>tốc</a:t>
                      </a:r>
                      <a:r>
                        <a:rPr lang="en-US" sz="1600" baseline="0" dirty="0" smtClean="0"/>
                        <a:t> </a:t>
                      </a:r>
                      <a:r>
                        <a:rPr lang="en-US" sz="1600" baseline="0" dirty="0" err="1" smtClean="0"/>
                        <a:t>độ</a:t>
                      </a:r>
                      <a:r>
                        <a:rPr lang="en-US" sz="1600" baseline="0" dirty="0" smtClean="0"/>
                        <a:t>, </a:t>
                      </a:r>
                      <a:r>
                        <a:rPr lang="en-US" sz="1600" baseline="0" dirty="0" err="1" smtClean="0"/>
                        <a:t>hướng</a:t>
                      </a:r>
                      <a:r>
                        <a:rPr lang="en-US" sz="1600" baseline="0" dirty="0" smtClean="0"/>
                        <a:t> </a:t>
                      </a:r>
                      <a:r>
                        <a:rPr lang="en-US" sz="1600" baseline="0" dirty="0" err="1" smtClean="0"/>
                        <a:t>đi</a:t>
                      </a:r>
                      <a:r>
                        <a:rPr lang="en-US" sz="1600" baseline="0" dirty="0" smtClean="0"/>
                        <a:t> </a:t>
                      </a:r>
                      <a:r>
                        <a:rPr lang="en-US" sz="1600" baseline="0" dirty="0" err="1" smtClean="0"/>
                        <a:t>để</a:t>
                      </a:r>
                      <a:r>
                        <a:rPr lang="en-US" sz="1600" baseline="0" dirty="0" smtClean="0"/>
                        <a:t> </a:t>
                      </a:r>
                      <a:r>
                        <a:rPr lang="en-US" sz="1600" baseline="0" dirty="0" err="1" smtClean="0"/>
                        <a:t>phòng</a:t>
                      </a:r>
                      <a:r>
                        <a:rPr lang="en-US" sz="1600" baseline="0" dirty="0" smtClean="0"/>
                        <a:t> </a:t>
                      </a:r>
                      <a:r>
                        <a:rPr lang="en-US" sz="1600" baseline="0" dirty="0" err="1" smtClean="0"/>
                        <a:t>tránh</a:t>
                      </a:r>
                      <a:r>
                        <a:rPr lang="en-US" sz="1600" baseline="0" dirty="0" smtClean="0"/>
                        <a:t> </a:t>
                      </a:r>
                      <a:r>
                        <a:rPr lang="en-US" sz="1600" baseline="0" dirty="0" err="1" smtClean="0"/>
                        <a:t>kịp</a:t>
                      </a:r>
                      <a:r>
                        <a:rPr lang="en-US" sz="1600" baseline="0" dirty="0" smtClean="0"/>
                        <a:t> </a:t>
                      </a:r>
                      <a:r>
                        <a:rPr lang="en-US" sz="1600" baseline="0" dirty="0" err="1" smtClean="0"/>
                        <a:t>thời</a:t>
                      </a:r>
                      <a:endParaRPr lang="en-US" sz="1600" dirty="0" smtClean="0"/>
                    </a:p>
                    <a:p>
                      <a:endParaRPr lang="en-US" sz="1600" dirty="0">
                        <a:solidFill>
                          <a:srgbClr val="FF0000"/>
                        </a:solidFill>
                      </a:endParaRPr>
                    </a:p>
                  </a:txBody>
                  <a:tcPr marL="91450" marR="91450"/>
                </a:tc>
                <a:extLst>
                  <a:ext uri="{0D108BD9-81ED-4DB2-BD59-A6C34878D82A}">
                    <a16:rowId xmlns:a16="http://schemas.microsoft.com/office/drawing/2014/main" xmlns="" val="2088396480"/>
                  </a:ext>
                </a:extLst>
              </a:tr>
              <a:tr h="1066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5.Trời </a:t>
                      </a:r>
                      <a:r>
                        <a:rPr lang="en-US" sz="1600" dirty="0" err="1" smtClean="0"/>
                        <a:t>tối</a:t>
                      </a:r>
                      <a:r>
                        <a:rPr lang="en-US" sz="1600" dirty="0" smtClean="0"/>
                        <a:t> </a:t>
                      </a:r>
                      <a:r>
                        <a:rPr lang="en-US" sz="1600" dirty="0" err="1" smtClean="0"/>
                        <a:t>hoặc</a:t>
                      </a:r>
                      <a:r>
                        <a:rPr lang="en-US" sz="1600" dirty="0" smtClean="0"/>
                        <a:t> </a:t>
                      </a:r>
                      <a:r>
                        <a:rPr lang="en-US" sz="1600" dirty="0" err="1" smtClean="0"/>
                        <a:t>nơi</a:t>
                      </a:r>
                      <a:r>
                        <a:rPr lang="en-US" sz="1600" dirty="0" smtClean="0"/>
                        <a:t> </a:t>
                      </a:r>
                      <a:r>
                        <a:rPr lang="en-US" sz="1600" dirty="0" err="1" smtClean="0"/>
                        <a:t>thiếu</a:t>
                      </a:r>
                      <a:r>
                        <a:rPr lang="en-US" sz="1600" dirty="0" smtClean="0"/>
                        <a:t> </a:t>
                      </a:r>
                      <a:r>
                        <a:rPr lang="en-US" sz="1600" dirty="0" err="1" smtClean="0"/>
                        <a:t>ánh</a:t>
                      </a:r>
                      <a:r>
                        <a:rPr lang="en-US" sz="1600" dirty="0" smtClean="0"/>
                        <a:t> </a:t>
                      </a:r>
                      <a:r>
                        <a:rPr lang="en-US" sz="1600" dirty="0" err="1" smtClean="0"/>
                        <a:t>sáng</a:t>
                      </a:r>
                      <a:r>
                        <a:rPr lang="en-US" sz="1600" dirty="0" smtClean="0"/>
                        <a:t>: </a:t>
                      </a:r>
                    </a:p>
                    <a:p>
                      <a:endParaRPr lang="en-US" sz="1600" dirty="0">
                        <a:solidFill>
                          <a:srgbClr val="FF0000"/>
                        </a:solidFill>
                      </a:endParaRPr>
                    </a:p>
                  </a:txBody>
                  <a:tcPr marL="91450" marR="914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Quan </a:t>
                      </a:r>
                      <a:r>
                        <a:rPr lang="en-US" sz="1600" dirty="0" err="1" smtClean="0"/>
                        <a:t>sát</a:t>
                      </a:r>
                      <a:r>
                        <a:rPr lang="en-US" sz="1600" baseline="0" dirty="0" smtClean="0"/>
                        <a:t> </a:t>
                      </a:r>
                      <a:r>
                        <a:rPr lang="en-US" sz="1600" baseline="0" dirty="0" err="1" smtClean="0"/>
                        <a:t>tín</a:t>
                      </a:r>
                      <a:r>
                        <a:rPr lang="en-US" sz="1600" baseline="0" dirty="0" smtClean="0"/>
                        <a:t> </a:t>
                      </a:r>
                      <a:r>
                        <a:rPr lang="en-US" sz="1600" baseline="0" dirty="0" err="1" smtClean="0"/>
                        <a:t>hiệu</a:t>
                      </a:r>
                      <a:r>
                        <a:rPr lang="en-US" sz="1600" baseline="0" dirty="0" smtClean="0"/>
                        <a:t> </a:t>
                      </a:r>
                      <a:r>
                        <a:rPr lang="en-US" sz="1600" baseline="0" dirty="0" err="1" smtClean="0"/>
                        <a:t>đèn</a:t>
                      </a:r>
                      <a:r>
                        <a:rPr lang="en-US" sz="1600" baseline="0" dirty="0" smtClean="0"/>
                        <a:t>, </a:t>
                      </a:r>
                      <a:r>
                        <a:rPr lang="en-US" sz="1600" baseline="0" dirty="0" err="1" smtClean="0"/>
                        <a:t>lắng</a:t>
                      </a:r>
                      <a:r>
                        <a:rPr lang="en-US" sz="1600" baseline="0" dirty="0" smtClean="0"/>
                        <a:t> </a:t>
                      </a:r>
                      <a:r>
                        <a:rPr lang="en-US" sz="1600" baseline="0" dirty="0" err="1" smtClean="0"/>
                        <a:t>nghe</a:t>
                      </a:r>
                      <a:r>
                        <a:rPr lang="en-US" sz="1600" baseline="0" dirty="0" smtClean="0"/>
                        <a:t> </a:t>
                      </a:r>
                      <a:r>
                        <a:rPr lang="en-US" sz="1600" baseline="0" dirty="0" err="1" smtClean="0"/>
                        <a:t>còi</a:t>
                      </a:r>
                      <a:r>
                        <a:rPr lang="en-US" sz="1600" baseline="0" dirty="0" smtClean="0"/>
                        <a:t> </a:t>
                      </a:r>
                      <a:r>
                        <a:rPr lang="en-US" sz="1600" baseline="0" dirty="0" err="1" smtClean="0"/>
                        <a:t>và</a:t>
                      </a:r>
                      <a:r>
                        <a:rPr lang="en-US" sz="1600" baseline="0" dirty="0" smtClean="0"/>
                        <a:t> </a:t>
                      </a:r>
                      <a:r>
                        <a:rPr lang="en-US" sz="1600" baseline="0" dirty="0" err="1" smtClean="0"/>
                        <a:t>đự</a:t>
                      </a:r>
                      <a:r>
                        <a:rPr lang="en-US" sz="1600" baseline="0" dirty="0" smtClean="0"/>
                        <a:t> </a:t>
                      </a:r>
                      <a:r>
                        <a:rPr lang="en-US" sz="1600" baseline="0" dirty="0" err="1" smtClean="0"/>
                        <a:t>đoán</a:t>
                      </a:r>
                      <a:r>
                        <a:rPr lang="en-US" sz="1600" baseline="0" dirty="0" smtClean="0"/>
                        <a:t> </a:t>
                      </a:r>
                      <a:r>
                        <a:rPr lang="en-US" sz="1600" baseline="0" dirty="0" err="1" smtClean="0"/>
                        <a:t>hướng</a:t>
                      </a:r>
                      <a:r>
                        <a:rPr lang="en-US" sz="1600" baseline="0" dirty="0" smtClean="0"/>
                        <a:t> </a:t>
                      </a:r>
                      <a:r>
                        <a:rPr lang="en-US" sz="1600" baseline="0" dirty="0" err="1" smtClean="0"/>
                        <a:t>đi</a:t>
                      </a:r>
                      <a:r>
                        <a:rPr lang="en-US" sz="1600" baseline="0" dirty="0" smtClean="0"/>
                        <a:t> </a:t>
                      </a:r>
                      <a:r>
                        <a:rPr lang="en-US" sz="1600" baseline="0" dirty="0" err="1" smtClean="0"/>
                        <a:t>của</a:t>
                      </a:r>
                      <a:r>
                        <a:rPr lang="en-US" sz="1600" baseline="0" dirty="0" smtClean="0"/>
                        <a:t> </a:t>
                      </a:r>
                      <a:r>
                        <a:rPr lang="en-US" sz="1600" baseline="0" dirty="0" err="1" smtClean="0"/>
                        <a:t>phương</a:t>
                      </a:r>
                      <a:r>
                        <a:rPr lang="en-US" sz="1600" baseline="0" dirty="0" smtClean="0"/>
                        <a:t> </a:t>
                      </a:r>
                      <a:r>
                        <a:rPr lang="en-US" sz="1600" baseline="0" dirty="0" err="1" smtClean="0"/>
                        <a:t>tiện</a:t>
                      </a:r>
                      <a:r>
                        <a:rPr lang="en-US" sz="1600" baseline="0" dirty="0" smtClean="0"/>
                        <a:t> </a:t>
                      </a:r>
                      <a:r>
                        <a:rPr lang="en-US" sz="1600" baseline="0" dirty="0" err="1" smtClean="0"/>
                        <a:t>khác</a:t>
                      </a:r>
                      <a:endParaRPr lang="en-US" sz="1600" dirty="0" smtClean="0"/>
                    </a:p>
                    <a:p>
                      <a:endParaRPr lang="en-US" sz="1600" dirty="0">
                        <a:solidFill>
                          <a:srgbClr val="FF0000"/>
                        </a:solidFill>
                      </a:endParaRPr>
                    </a:p>
                  </a:txBody>
                  <a:tcPr marL="91450" marR="91450"/>
                </a:tc>
                <a:extLst>
                  <a:ext uri="{0D108BD9-81ED-4DB2-BD59-A6C34878D82A}">
                    <a16:rowId xmlns:a16="http://schemas.microsoft.com/office/drawing/2014/main" xmlns="" val="187546955"/>
                  </a:ext>
                </a:extLst>
              </a:tr>
              <a:tr h="952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6. </a:t>
                      </a:r>
                      <a:r>
                        <a:rPr lang="en-US" sz="1600" dirty="0" err="1" smtClean="0"/>
                        <a:t>Lên</a:t>
                      </a:r>
                      <a:r>
                        <a:rPr lang="en-US" sz="1600" baseline="0" dirty="0" smtClean="0"/>
                        <a:t> </a:t>
                      </a:r>
                      <a:r>
                        <a:rPr lang="en-US" sz="1600" baseline="0" dirty="0" err="1" smtClean="0"/>
                        <a:t>xuống</a:t>
                      </a:r>
                      <a:r>
                        <a:rPr lang="en-US" sz="1600" baseline="0" dirty="0" smtClean="0"/>
                        <a:t> </a:t>
                      </a:r>
                      <a:r>
                        <a:rPr lang="en-US" sz="1600" baseline="0" dirty="0" err="1" smtClean="0"/>
                        <a:t>xe</a:t>
                      </a:r>
                      <a:endParaRPr lang="en-US" sz="1600" dirty="0" smtClean="0"/>
                    </a:p>
                    <a:p>
                      <a:endParaRPr lang="en-US" sz="1600" dirty="0">
                        <a:solidFill>
                          <a:srgbClr val="FF0000"/>
                        </a:solidFill>
                      </a:endParaRPr>
                    </a:p>
                  </a:txBody>
                  <a:tcPr marL="91450" marR="914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Quan </a:t>
                      </a:r>
                      <a:r>
                        <a:rPr lang="en-US" sz="1600" dirty="0" err="1" smtClean="0"/>
                        <a:t>sát</a:t>
                      </a:r>
                      <a:r>
                        <a:rPr lang="en-US" sz="1600" baseline="0" dirty="0" smtClean="0"/>
                        <a:t> an </a:t>
                      </a:r>
                      <a:r>
                        <a:rPr lang="en-US" sz="1600" baseline="0" dirty="0" err="1" smtClean="0"/>
                        <a:t>toàn</a:t>
                      </a:r>
                      <a:r>
                        <a:rPr lang="en-US" sz="1600" baseline="0" dirty="0" smtClean="0"/>
                        <a:t> </a:t>
                      </a:r>
                      <a:r>
                        <a:rPr lang="en-US" sz="1600" baseline="0" dirty="0" err="1" smtClean="0"/>
                        <a:t>cả</a:t>
                      </a:r>
                      <a:r>
                        <a:rPr lang="en-US" sz="1600" baseline="0" dirty="0" smtClean="0"/>
                        <a:t> </a:t>
                      </a:r>
                      <a:r>
                        <a:rPr lang="en-US" sz="1600" baseline="0" dirty="0" err="1" smtClean="0"/>
                        <a:t>hai</a:t>
                      </a:r>
                      <a:r>
                        <a:rPr lang="en-US" sz="1600" baseline="0" dirty="0" smtClean="0"/>
                        <a:t> </a:t>
                      </a:r>
                      <a:r>
                        <a:rPr lang="en-US" sz="1600" baseline="0" dirty="0" err="1" smtClean="0"/>
                        <a:t>phía</a:t>
                      </a:r>
                      <a:r>
                        <a:rPr lang="en-US" sz="1600" baseline="0" dirty="0" smtClean="0"/>
                        <a:t> </a:t>
                      </a:r>
                      <a:r>
                        <a:rPr lang="en-US" sz="1600" baseline="0" dirty="0" err="1" smtClean="0"/>
                        <a:t>trái</a:t>
                      </a:r>
                      <a:r>
                        <a:rPr lang="en-US" sz="1600" baseline="0" dirty="0" smtClean="0"/>
                        <a:t> </a:t>
                      </a:r>
                      <a:r>
                        <a:rPr lang="en-US" sz="1600" baseline="0" dirty="0" err="1" smtClean="0"/>
                        <a:t>phải</a:t>
                      </a:r>
                      <a:r>
                        <a:rPr lang="en-US" sz="1600" baseline="0" dirty="0" smtClean="0"/>
                        <a:t>, </a:t>
                      </a:r>
                      <a:r>
                        <a:rPr lang="en-US" sz="1600" baseline="0" dirty="0" err="1" smtClean="0"/>
                        <a:t>và</a:t>
                      </a:r>
                      <a:r>
                        <a:rPr lang="en-US" sz="1600" baseline="0" dirty="0" smtClean="0"/>
                        <a:t> </a:t>
                      </a:r>
                      <a:r>
                        <a:rPr lang="en-US" sz="1600" baseline="0" dirty="0" err="1" smtClean="0"/>
                        <a:t>chỉ</a:t>
                      </a:r>
                      <a:r>
                        <a:rPr lang="en-US" sz="1600" baseline="0" dirty="0" smtClean="0"/>
                        <a:t> </a:t>
                      </a:r>
                      <a:r>
                        <a:rPr lang="en-US" sz="1600" baseline="0" dirty="0" err="1" smtClean="0"/>
                        <a:t>lên</a:t>
                      </a:r>
                      <a:r>
                        <a:rPr lang="en-US" sz="1600" baseline="0" dirty="0" smtClean="0"/>
                        <a:t> </a:t>
                      </a:r>
                      <a:r>
                        <a:rPr lang="en-US" sz="1600" baseline="0" dirty="0" err="1" smtClean="0"/>
                        <a:t>xuống</a:t>
                      </a:r>
                      <a:r>
                        <a:rPr lang="en-US" sz="1600" baseline="0" dirty="0" smtClean="0"/>
                        <a:t> </a:t>
                      </a:r>
                      <a:r>
                        <a:rPr lang="en-US" sz="1600" baseline="0" dirty="0" err="1" smtClean="0"/>
                        <a:t>khi</a:t>
                      </a:r>
                      <a:r>
                        <a:rPr lang="en-US" sz="1600" baseline="0" dirty="0" smtClean="0"/>
                        <a:t> </a:t>
                      </a:r>
                      <a:r>
                        <a:rPr lang="en-US" sz="1600" baseline="0" dirty="0" err="1" smtClean="0"/>
                        <a:t>xe</a:t>
                      </a:r>
                      <a:r>
                        <a:rPr lang="en-US" sz="1600" baseline="0" dirty="0" smtClean="0"/>
                        <a:t> </a:t>
                      </a:r>
                      <a:r>
                        <a:rPr lang="en-US" sz="1600" baseline="0" dirty="0" err="1" smtClean="0"/>
                        <a:t>đã</a:t>
                      </a:r>
                      <a:r>
                        <a:rPr lang="en-US" sz="1600" baseline="0" dirty="0" smtClean="0"/>
                        <a:t> </a:t>
                      </a:r>
                      <a:r>
                        <a:rPr lang="en-US" sz="1600" baseline="0" dirty="0" err="1" smtClean="0"/>
                        <a:t>dừng</a:t>
                      </a:r>
                      <a:r>
                        <a:rPr lang="en-US" sz="1600" baseline="0" dirty="0" smtClean="0"/>
                        <a:t> </a:t>
                      </a:r>
                      <a:r>
                        <a:rPr lang="en-US" sz="1600" baseline="0" dirty="0" err="1" smtClean="0"/>
                        <a:t>hẳn</a:t>
                      </a:r>
                      <a:endParaRPr lang="en-US" sz="1600" dirty="0" smtClean="0"/>
                    </a:p>
                  </a:txBody>
                  <a:tcPr marL="91450" marR="91450"/>
                </a:tc>
                <a:extLst>
                  <a:ext uri="{0D108BD9-81ED-4DB2-BD59-A6C34878D82A}">
                    <a16:rowId xmlns:a16="http://schemas.microsoft.com/office/drawing/2014/main" xmlns="" val="1149049625"/>
                  </a:ext>
                </a:extLst>
              </a:tr>
            </a:tbl>
          </a:graphicData>
        </a:graphic>
      </p:graphicFrame>
      <p:pic>
        <p:nvPicPr>
          <p:cNvPr id="12" name="Picture 2" descr="C:\Documents and Settings\L0718\Desktop\TEMPLATE\baby 2.jpg"/>
          <p:cNvPicPr>
            <a:picLocks noChangeAspect="1" noChangeArrowheads="1"/>
          </p:cNvPicPr>
          <p:nvPr/>
        </p:nvPicPr>
        <p:blipFill>
          <a:blip r:embed="rId3" cstate="print"/>
          <a:srcRect l="827" t="1470" r="87729" b="80156"/>
          <a:stretch>
            <a:fillRect/>
          </a:stretch>
        </p:blipFill>
        <p:spPr bwMode="auto">
          <a:xfrm rot="16200000">
            <a:off x="452738" y="66212"/>
            <a:ext cx="470880" cy="504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Straight Connector 3"/>
          <p:cNvCxnSpPr/>
          <p:nvPr/>
        </p:nvCxnSpPr>
        <p:spPr bwMode="auto">
          <a:xfrm>
            <a:off x="5257800" y="569913"/>
            <a:ext cx="0" cy="613410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bwMode="auto">
          <a:xfrm>
            <a:off x="1846263" y="1112838"/>
            <a:ext cx="7051675" cy="17462"/>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bwMode="auto">
          <a:xfrm flipV="1">
            <a:off x="1846263" y="2759075"/>
            <a:ext cx="7040562" cy="1111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3" name="Straight Connector 12"/>
          <p:cNvCxnSpPr/>
          <p:nvPr/>
        </p:nvCxnSpPr>
        <p:spPr bwMode="auto">
          <a:xfrm flipV="1">
            <a:off x="1838325" y="3802063"/>
            <a:ext cx="7048500" cy="9525"/>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7" name="Straight Connector 16"/>
          <p:cNvCxnSpPr/>
          <p:nvPr/>
        </p:nvCxnSpPr>
        <p:spPr bwMode="auto">
          <a:xfrm>
            <a:off x="1846263" y="4648200"/>
            <a:ext cx="70104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4" name="Straight Connector 33"/>
          <p:cNvCxnSpPr/>
          <p:nvPr/>
        </p:nvCxnSpPr>
        <p:spPr bwMode="auto">
          <a:xfrm flipV="1">
            <a:off x="1854200" y="5700713"/>
            <a:ext cx="7018338" cy="635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6" name="Straight Connector 45"/>
          <p:cNvCxnSpPr/>
          <p:nvPr/>
        </p:nvCxnSpPr>
        <p:spPr bwMode="auto">
          <a:xfrm>
            <a:off x="1838325" y="1981200"/>
            <a:ext cx="70358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20198" name="TextBox 1"/>
          <p:cNvSpPr txBox="1">
            <a:spLocks noChangeArrowheads="1"/>
          </p:cNvSpPr>
          <p:nvPr/>
        </p:nvSpPr>
        <p:spPr bwMode="auto">
          <a:xfrm>
            <a:off x="3171825" y="-92075"/>
            <a:ext cx="3206750" cy="584200"/>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kumimoji="1" lang="en-US" altLang="en-US" b="1">
                <a:solidFill>
                  <a:srgbClr val="00B050"/>
                </a:solidFill>
                <a:latin typeface="Tahoma" pitchFamily="34" charset="0"/>
                <a:ea typeface="MS PGothic" pitchFamily="34" charset="-128"/>
                <a:cs typeface="Tahoma" pitchFamily="34" charset="0"/>
              </a:rPr>
              <a:t>Ghi nhớ</a:t>
            </a:r>
          </a:p>
        </p:txBody>
      </p:sp>
      <p:grpSp>
        <p:nvGrpSpPr>
          <p:cNvPr id="220199" name="Group 5"/>
          <p:cNvGrpSpPr>
            <a:grpSpLocks/>
          </p:cNvGrpSpPr>
          <p:nvPr/>
        </p:nvGrpSpPr>
        <p:grpSpPr bwMode="auto">
          <a:xfrm>
            <a:off x="25400" y="2584450"/>
            <a:ext cx="1828800" cy="3067050"/>
            <a:chOff x="0" y="4114800"/>
            <a:chExt cx="1428750" cy="2487613"/>
          </a:xfrm>
        </p:grpSpPr>
        <p:pic>
          <p:nvPicPr>
            <p:cNvPr id="220200" name="Picture 4"/>
            <p:cNvPicPr>
              <a:picLocks noChangeAspect="1" noChangeArrowheads="1"/>
            </p:cNvPicPr>
            <p:nvPr/>
          </p:nvPicPr>
          <p:blipFill>
            <a:blip r:embed="rId4">
              <a:extLst>
                <a:ext uri="{28A0092B-C50C-407E-A947-70E740481C1C}">
                  <a14:useLocalDpi xmlns:a14="http://schemas.microsoft.com/office/drawing/2010/main" val="0"/>
                </a:ext>
              </a:extLst>
            </a:blip>
            <a:srcRect l="57813" t="26042" r="29688" b="47916"/>
            <a:stretch>
              <a:fillRect/>
            </a:stretch>
          </p:blipFill>
          <p:spPr bwMode="auto">
            <a:xfrm flipH="1">
              <a:off x="0" y="4191000"/>
              <a:ext cx="14287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201" name="Picture 4"/>
            <p:cNvPicPr>
              <a:picLocks noChangeAspect="1" noChangeArrowheads="1"/>
            </p:cNvPicPr>
            <p:nvPr/>
          </p:nvPicPr>
          <p:blipFill>
            <a:blip r:embed="rId4">
              <a:extLst>
                <a:ext uri="{28A0092B-C50C-407E-A947-70E740481C1C}">
                  <a14:useLocalDpi xmlns:a14="http://schemas.microsoft.com/office/drawing/2010/main" val="0"/>
                </a:ext>
              </a:extLst>
            </a:blip>
            <a:srcRect l="58980" t="27396" r="38354" b="68489"/>
            <a:stretch>
              <a:fillRect/>
            </a:stretch>
          </p:blipFill>
          <p:spPr bwMode="auto">
            <a:xfrm flipH="1">
              <a:off x="838200" y="41148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14389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On-screen Show (4:3)</PresentationFormat>
  <Paragraphs>143</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2020-06-11T03:30:08Z</dcterms:created>
  <dcterms:modified xsi:type="dcterms:W3CDTF">2020-06-11T03:30:21Z</dcterms:modified>
</cp:coreProperties>
</file>